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68" r:id="rId2"/>
    <p:sldId id="281" r:id="rId3"/>
    <p:sldId id="273" r:id="rId4"/>
    <p:sldId id="274" r:id="rId5"/>
    <p:sldId id="276" r:id="rId6"/>
    <p:sldId id="282" r:id="rId7"/>
    <p:sldId id="280" r:id="rId8"/>
    <p:sldId id="279" r:id="rId9"/>
  </p:sldIdLst>
  <p:sldSz cx="9144000" cy="6858000" type="screen4x3"/>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92" autoAdjust="0"/>
    <p:restoredTop sz="94660"/>
  </p:normalViewPr>
  <p:slideViewPr>
    <p:cSldViewPr>
      <p:cViewPr varScale="1">
        <p:scale>
          <a:sx n="62" d="100"/>
          <a:sy n="62" d="100"/>
        </p:scale>
        <p:origin x="-138"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image" Target="../media/image2.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45659" cy="495936"/>
          </a:xfrm>
          <a:prstGeom prst="rect">
            <a:avLst/>
          </a:prstGeom>
        </p:spPr>
        <p:txBody>
          <a:bodyPr vert="horz" lIns="91001" tIns="45501" rIns="91001" bIns="45501" rtlCol="0"/>
          <a:lstStyle>
            <a:lvl1pPr algn="l">
              <a:defRPr sz="1200"/>
            </a:lvl1pPr>
          </a:lstStyle>
          <a:p>
            <a:endParaRPr kumimoji="1" lang="ja-JP" altLang="en-US"/>
          </a:p>
        </p:txBody>
      </p:sp>
      <p:sp>
        <p:nvSpPr>
          <p:cNvPr id="3" name="日付プレースホルダ 2"/>
          <p:cNvSpPr>
            <a:spLocks noGrp="1"/>
          </p:cNvSpPr>
          <p:nvPr>
            <p:ph type="dt" idx="1"/>
          </p:nvPr>
        </p:nvSpPr>
        <p:spPr>
          <a:xfrm>
            <a:off x="3850443" y="0"/>
            <a:ext cx="2945659" cy="495936"/>
          </a:xfrm>
          <a:prstGeom prst="rect">
            <a:avLst/>
          </a:prstGeom>
        </p:spPr>
        <p:txBody>
          <a:bodyPr vert="horz" lIns="91001" tIns="45501" rIns="91001" bIns="45501" rtlCol="0"/>
          <a:lstStyle>
            <a:lvl1pPr algn="r">
              <a:defRPr sz="1200"/>
            </a:lvl1pPr>
          </a:lstStyle>
          <a:p>
            <a:fld id="{9F2BB700-D04A-4D61-A52A-AF0592F32CA8}" type="datetimeFigureOut">
              <a:rPr kumimoji="1" lang="ja-JP" altLang="en-US" smtClean="0"/>
              <a:pPr/>
              <a:t>2018/5/7</a:t>
            </a:fld>
            <a:endParaRPr kumimoji="1" lang="ja-JP" altLang="en-US"/>
          </a:p>
        </p:txBody>
      </p:sp>
      <p:sp>
        <p:nvSpPr>
          <p:cNvPr id="4" name="スライド イメージ プレースホルダ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001" tIns="45501" rIns="91001" bIns="45501" rtlCol="0" anchor="ctr"/>
          <a:lstStyle/>
          <a:p>
            <a:endParaRPr lang="ja-JP" altLang="en-US"/>
          </a:p>
        </p:txBody>
      </p:sp>
      <p:sp>
        <p:nvSpPr>
          <p:cNvPr id="5" name="ノート プレースホルダ 4"/>
          <p:cNvSpPr>
            <a:spLocks noGrp="1"/>
          </p:cNvSpPr>
          <p:nvPr>
            <p:ph type="body" sz="quarter" idx="3"/>
          </p:nvPr>
        </p:nvSpPr>
        <p:spPr>
          <a:xfrm>
            <a:off x="679768" y="4715351"/>
            <a:ext cx="5438140" cy="4466591"/>
          </a:xfrm>
          <a:prstGeom prst="rect">
            <a:avLst/>
          </a:prstGeom>
        </p:spPr>
        <p:txBody>
          <a:bodyPr vert="horz" lIns="91001" tIns="45501" rIns="91001" bIns="45501"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9429118"/>
            <a:ext cx="2945659" cy="495935"/>
          </a:xfrm>
          <a:prstGeom prst="rect">
            <a:avLst/>
          </a:prstGeom>
        </p:spPr>
        <p:txBody>
          <a:bodyPr vert="horz" lIns="91001" tIns="45501" rIns="91001" bIns="45501"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50443" y="9429118"/>
            <a:ext cx="2945659" cy="495935"/>
          </a:xfrm>
          <a:prstGeom prst="rect">
            <a:avLst/>
          </a:prstGeom>
        </p:spPr>
        <p:txBody>
          <a:bodyPr vert="horz" lIns="91001" tIns="45501" rIns="91001" bIns="45501" rtlCol="0" anchor="b"/>
          <a:lstStyle>
            <a:lvl1pPr algn="r">
              <a:defRPr sz="1200"/>
            </a:lvl1pPr>
          </a:lstStyle>
          <a:p>
            <a:fld id="{77FE3911-FFE8-49C6-A3AB-C162B2E6A8CD}"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スライド イメージ プレースホルダー 1"/>
          <p:cNvSpPr>
            <a:spLocks noGrp="1" noRot="1" noChangeAspect="1" noTextEdit="1"/>
          </p:cNvSpPr>
          <p:nvPr>
            <p:ph type="sldImg"/>
          </p:nvPr>
        </p:nvSpPr>
        <p:spPr bwMode="auto">
          <a:noFill/>
          <a:ln>
            <a:solidFill>
              <a:srgbClr val="000000"/>
            </a:solidFill>
            <a:miter lim="800000"/>
            <a:headEnd/>
            <a:tailEnd/>
          </a:ln>
        </p:spPr>
      </p:sp>
      <p:sp>
        <p:nvSpPr>
          <p:cNvPr id="8195" name="ノート プレースホルダー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en-US" smtClean="0"/>
          </a:p>
        </p:txBody>
      </p:sp>
      <p:sp>
        <p:nvSpPr>
          <p:cNvPr id="8196" name="スライド番号プレースホルダー 1"/>
          <p:cNvSpPr>
            <a:spLocks noGrp="1"/>
          </p:cNvSpPr>
          <p:nvPr>
            <p:ph type="sldNum" sz="quarter" idx="5"/>
          </p:nvPr>
        </p:nvSpPr>
        <p:spPr bwMode="auto">
          <a:noFill/>
          <a:ln>
            <a:miter lim="800000"/>
            <a:headEnd/>
            <a:tailEnd/>
          </a:ln>
        </p:spPr>
        <p:txBody>
          <a:bodyPr/>
          <a:lstStyle/>
          <a:p>
            <a:fld id="{073CF70A-3009-4A2C-963C-341ADDB1CFD9}" type="slidenum">
              <a:rPr lang="ja-JP" altLang="en-US"/>
              <a:pPr/>
              <a:t>1</a:t>
            </a:fld>
            <a:endParaRPr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9DBAB1AB-E856-401E-A166-BECF75E04E11}" type="datetimeFigureOut">
              <a:rPr kumimoji="1" lang="ja-JP" altLang="en-US" smtClean="0"/>
              <a:pPr/>
              <a:t>2018/5/7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B5D4EE9-1767-44D0-BFEA-0F99FFDA78F7}" type="slidenum">
              <a:rPr kumimoji="1" lang="ja-JP" altLang="en-US" smtClean="0"/>
              <a:pPr/>
              <a:t>&lt;#&gt;</a:t>
            </a:fld>
            <a:endParaRPr kumimoji="1" lang="ja-JP" altLang="en-US"/>
          </a:p>
        </p:txBody>
      </p:sp>
    </p:spTree>
    <p:extLst>
      <p:ext uri="{BB962C8B-B14F-4D97-AF65-F5344CB8AC3E}">
        <p14:creationId xmlns="" xmlns:p14="http://schemas.microsoft.com/office/powerpoint/2010/main" val="31497362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DBAB1AB-E856-401E-A166-BECF75E04E11}" type="datetimeFigureOut">
              <a:rPr kumimoji="1" lang="ja-JP" altLang="en-US" smtClean="0"/>
              <a:pPr/>
              <a:t>2018/5/7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B5D4EE9-1767-44D0-BFEA-0F99FFDA78F7}" type="slidenum">
              <a:rPr kumimoji="1" lang="ja-JP" altLang="en-US" smtClean="0"/>
              <a:pPr/>
              <a:t>&lt;#&gt;</a:t>
            </a:fld>
            <a:endParaRPr kumimoji="1" lang="ja-JP" altLang="en-US"/>
          </a:p>
        </p:txBody>
      </p:sp>
    </p:spTree>
    <p:extLst>
      <p:ext uri="{BB962C8B-B14F-4D97-AF65-F5344CB8AC3E}">
        <p14:creationId xmlns="" xmlns:p14="http://schemas.microsoft.com/office/powerpoint/2010/main" val="28383122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DBAB1AB-E856-401E-A166-BECF75E04E11}" type="datetimeFigureOut">
              <a:rPr kumimoji="1" lang="ja-JP" altLang="en-US" smtClean="0"/>
              <a:pPr/>
              <a:t>2018/5/7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B5D4EE9-1767-44D0-BFEA-0F99FFDA78F7}" type="slidenum">
              <a:rPr kumimoji="1" lang="ja-JP" altLang="en-US" smtClean="0"/>
              <a:pPr/>
              <a:t>&lt;#&gt;</a:t>
            </a:fld>
            <a:endParaRPr kumimoji="1" lang="ja-JP" altLang="en-US"/>
          </a:p>
        </p:txBody>
      </p:sp>
    </p:spTree>
    <p:extLst>
      <p:ext uri="{BB962C8B-B14F-4D97-AF65-F5344CB8AC3E}">
        <p14:creationId xmlns="" xmlns:p14="http://schemas.microsoft.com/office/powerpoint/2010/main" val="15890391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DBAB1AB-E856-401E-A166-BECF75E04E11}" type="datetimeFigureOut">
              <a:rPr kumimoji="1" lang="ja-JP" altLang="en-US" smtClean="0"/>
              <a:pPr/>
              <a:t>2018/5/7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B5D4EE9-1767-44D0-BFEA-0F99FFDA78F7}" type="slidenum">
              <a:rPr kumimoji="1" lang="ja-JP" altLang="en-US" smtClean="0"/>
              <a:pPr/>
              <a:t>&lt;#&gt;</a:t>
            </a:fld>
            <a:endParaRPr kumimoji="1" lang="ja-JP" altLang="en-US"/>
          </a:p>
        </p:txBody>
      </p:sp>
    </p:spTree>
    <p:extLst>
      <p:ext uri="{BB962C8B-B14F-4D97-AF65-F5344CB8AC3E}">
        <p14:creationId xmlns="" xmlns:p14="http://schemas.microsoft.com/office/powerpoint/2010/main" val="7694219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9DBAB1AB-E856-401E-A166-BECF75E04E11}" type="datetimeFigureOut">
              <a:rPr kumimoji="1" lang="ja-JP" altLang="en-US" smtClean="0"/>
              <a:pPr/>
              <a:t>2018/5/7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B5D4EE9-1767-44D0-BFEA-0F99FFDA78F7}" type="slidenum">
              <a:rPr kumimoji="1" lang="ja-JP" altLang="en-US" smtClean="0"/>
              <a:pPr/>
              <a:t>&lt;#&gt;</a:t>
            </a:fld>
            <a:endParaRPr kumimoji="1" lang="ja-JP" altLang="en-US"/>
          </a:p>
        </p:txBody>
      </p:sp>
    </p:spTree>
    <p:extLst>
      <p:ext uri="{BB962C8B-B14F-4D97-AF65-F5344CB8AC3E}">
        <p14:creationId xmlns="" xmlns:p14="http://schemas.microsoft.com/office/powerpoint/2010/main" val="13391509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9DBAB1AB-E856-401E-A166-BECF75E04E11}" type="datetimeFigureOut">
              <a:rPr kumimoji="1" lang="ja-JP" altLang="en-US" smtClean="0"/>
              <a:pPr/>
              <a:t>2018/5/7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B5D4EE9-1767-44D0-BFEA-0F99FFDA78F7}" type="slidenum">
              <a:rPr kumimoji="1" lang="ja-JP" altLang="en-US" smtClean="0"/>
              <a:pPr/>
              <a:t>&lt;#&gt;</a:t>
            </a:fld>
            <a:endParaRPr kumimoji="1" lang="ja-JP" altLang="en-US"/>
          </a:p>
        </p:txBody>
      </p:sp>
    </p:spTree>
    <p:extLst>
      <p:ext uri="{BB962C8B-B14F-4D97-AF65-F5344CB8AC3E}">
        <p14:creationId xmlns="" xmlns:p14="http://schemas.microsoft.com/office/powerpoint/2010/main" val="12158446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9DBAB1AB-E856-401E-A166-BECF75E04E11}" type="datetimeFigureOut">
              <a:rPr kumimoji="1" lang="ja-JP" altLang="en-US" smtClean="0"/>
              <a:pPr/>
              <a:t>2018/5/7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2B5D4EE9-1767-44D0-BFEA-0F99FFDA78F7}" type="slidenum">
              <a:rPr kumimoji="1" lang="ja-JP" altLang="en-US" smtClean="0"/>
              <a:pPr/>
              <a:t>&lt;#&gt;</a:t>
            </a:fld>
            <a:endParaRPr kumimoji="1" lang="ja-JP" altLang="en-US"/>
          </a:p>
        </p:txBody>
      </p:sp>
    </p:spTree>
    <p:extLst>
      <p:ext uri="{BB962C8B-B14F-4D97-AF65-F5344CB8AC3E}">
        <p14:creationId xmlns="" xmlns:p14="http://schemas.microsoft.com/office/powerpoint/2010/main" val="34897853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9DBAB1AB-E856-401E-A166-BECF75E04E11}" type="datetimeFigureOut">
              <a:rPr kumimoji="1" lang="ja-JP" altLang="en-US" smtClean="0"/>
              <a:pPr/>
              <a:t>2018/5/7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2B5D4EE9-1767-44D0-BFEA-0F99FFDA78F7}" type="slidenum">
              <a:rPr kumimoji="1" lang="ja-JP" altLang="en-US" smtClean="0"/>
              <a:pPr/>
              <a:t>&lt;#&gt;</a:t>
            </a:fld>
            <a:endParaRPr kumimoji="1" lang="ja-JP" altLang="en-US"/>
          </a:p>
        </p:txBody>
      </p:sp>
    </p:spTree>
    <p:extLst>
      <p:ext uri="{BB962C8B-B14F-4D97-AF65-F5344CB8AC3E}">
        <p14:creationId xmlns="" xmlns:p14="http://schemas.microsoft.com/office/powerpoint/2010/main" val="35924434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9DBAB1AB-E856-401E-A166-BECF75E04E11}" type="datetimeFigureOut">
              <a:rPr kumimoji="1" lang="ja-JP" altLang="en-US" smtClean="0"/>
              <a:pPr/>
              <a:t>2018/5/7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2B5D4EE9-1767-44D0-BFEA-0F99FFDA78F7}" type="slidenum">
              <a:rPr kumimoji="1" lang="ja-JP" altLang="en-US" smtClean="0"/>
              <a:pPr/>
              <a:t>&lt;#&gt;</a:t>
            </a:fld>
            <a:endParaRPr kumimoji="1" lang="ja-JP" altLang="en-US"/>
          </a:p>
        </p:txBody>
      </p:sp>
    </p:spTree>
    <p:extLst>
      <p:ext uri="{BB962C8B-B14F-4D97-AF65-F5344CB8AC3E}">
        <p14:creationId xmlns="" xmlns:p14="http://schemas.microsoft.com/office/powerpoint/2010/main" val="12113154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9DBAB1AB-E856-401E-A166-BECF75E04E11}" type="datetimeFigureOut">
              <a:rPr kumimoji="1" lang="ja-JP" altLang="en-US" smtClean="0"/>
              <a:pPr/>
              <a:t>2018/5/7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B5D4EE9-1767-44D0-BFEA-0F99FFDA78F7}" type="slidenum">
              <a:rPr kumimoji="1" lang="ja-JP" altLang="en-US" smtClean="0"/>
              <a:pPr/>
              <a:t>&lt;#&gt;</a:t>
            </a:fld>
            <a:endParaRPr kumimoji="1" lang="ja-JP" altLang="en-US"/>
          </a:p>
        </p:txBody>
      </p:sp>
    </p:spTree>
    <p:extLst>
      <p:ext uri="{BB962C8B-B14F-4D97-AF65-F5344CB8AC3E}">
        <p14:creationId xmlns="" xmlns:p14="http://schemas.microsoft.com/office/powerpoint/2010/main" val="40223342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9DBAB1AB-E856-401E-A166-BECF75E04E11}" type="datetimeFigureOut">
              <a:rPr kumimoji="1" lang="ja-JP" altLang="en-US" smtClean="0"/>
              <a:pPr/>
              <a:t>2018/5/7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B5D4EE9-1767-44D0-BFEA-0F99FFDA78F7}" type="slidenum">
              <a:rPr kumimoji="1" lang="ja-JP" altLang="en-US" smtClean="0"/>
              <a:pPr/>
              <a:t>&lt;#&gt;</a:t>
            </a:fld>
            <a:endParaRPr kumimoji="1" lang="ja-JP" altLang="en-US"/>
          </a:p>
        </p:txBody>
      </p:sp>
    </p:spTree>
    <p:extLst>
      <p:ext uri="{BB962C8B-B14F-4D97-AF65-F5344CB8AC3E}">
        <p14:creationId xmlns="" xmlns:p14="http://schemas.microsoft.com/office/powerpoint/2010/main" val="7794018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BAB1AB-E856-401E-A166-BECF75E04E11}" type="datetimeFigureOut">
              <a:rPr kumimoji="1" lang="ja-JP" altLang="en-US" smtClean="0"/>
              <a:pPr/>
              <a:t>2018/5/7</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5D4EE9-1767-44D0-BFEA-0F99FFDA78F7}" type="slidenum">
              <a:rPr kumimoji="1" lang="ja-JP" altLang="en-US" smtClean="0"/>
              <a:pPr/>
              <a:t>&lt;#&gt;</a:t>
            </a:fld>
            <a:endParaRPr kumimoji="1" lang="ja-JP" altLang="en-US"/>
          </a:p>
        </p:txBody>
      </p:sp>
    </p:spTree>
    <p:extLst>
      <p:ext uri="{BB962C8B-B14F-4D97-AF65-F5344CB8AC3E}">
        <p14:creationId xmlns="" xmlns:p14="http://schemas.microsoft.com/office/powerpoint/2010/main" val="15086724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476375" y="2722563"/>
            <a:ext cx="6588125" cy="1300162"/>
          </a:xfrm>
        </p:spPr>
        <p:txBody>
          <a:bodyPr/>
          <a:lstStyle/>
          <a:p>
            <a:pPr eaLnBrk="1" fontAlgn="auto" hangingPunct="1">
              <a:spcAft>
                <a:spcPts val="0"/>
              </a:spcAft>
              <a:defRPr/>
            </a:pPr>
            <a:r>
              <a:rPr lang="ja-JP" altLang="en-US" sz="4400" dirty="0" smtClean="0"/>
              <a:t>第</a:t>
            </a:r>
            <a:r>
              <a:rPr lang="en-US" altLang="ja-JP" dirty="0" smtClean="0"/>
              <a:t>32</a:t>
            </a:r>
            <a:r>
              <a:rPr lang="ja-JP" altLang="en-US" sz="4400" dirty="0" smtClean="0"/>
              <a:t>回　</a:t>
            </a:r>
            <a:r>
              <a:rPr lang="en-US" altLang="ja-JP" sz="4400" dirty="0" smtClean="0"/>
              <a:t>Assist</a:t>
            </a:r>
            <a:r>
              <a:rPr lang="ja-JP" altLang="en-US" sz="4400" dirty="0" smtClean="0"/>
              <a:t>勉強会</a:t>
            </a:r>
            <a:endParaRPr lang="ja-JP" altLang="en-US" sz="4400" dirty="0"/>
          </a:p>
        </p:txBody>
      </p:sp>
      <p:sp>
        <p:nvSpPr>
          <p:cNvPr id="3" name="サブタイトル 2"/>
          <p:cNvSpPr>
            <a:spLocks noGrp="1"/>
          </p:cNvSpPr>
          <p:nvPr>
            <p:ph type="subTitle" idx="1"/>
          </p:nvPr>
        </p:nvSpPr>
        <p:spPr>
          <a:xfrm>
            <a:off x="1476375" y="4122738"/>
            <a:ext cx="6899275" cy="1295400"/>
          </a:xfrm>
        </p:spPr>
        <p:txBody>
          <a:bodyPr rtlCol="0">
            <a:normAutofit/>
          </a:bodyPr>
          <a:lstStyle/>
          <a:p>
            <a:pPr eaLnBrk="1" fontAlgn="auto" hangingPunct="1">
              <a:buFont typeface="Arial" panose="020B0604020202020204" pitchFamily="34" charset="0"/>
              <a:buNone/>
              <a:defRPr/>
            </a:pPr>
            <a:r>
              <a:rPr lang="ja-JP" altLang="en-US" sz="3200" b="1" dirty="0" smtClean="0"/>
              <a:t>テーマ　新年度リリース教材のご紹介</a:t>
            </a:r>
            <a:endParaRPr lang="en-US" altLang="ja-JP" sz="3200" b="1" dirty="0" smtClean="0"/>
          </a:p>
        </p:txBody>
      </p:sp>
      <p:pic>
        <p:nvPicPr>
          <p:cNvPr id="7172" name="Picture 3" descr="C:\Users\arisawa\Desktop\Resized\アシスト／欧文ロゴ.jpg"/>
          <p:cNvPicPr>
            <a:picLocks noChangeAspect="1" noChangeArrowheads="1"/>
          </p:cNvPicPr>
          <p:nvPr/>
        </p:nvPicPr>
        <p:blipFill>
          <a:blip r:embed="rId3" cstate="print"/>
          <a:srcRect/>
          <a:stretch>
            <a:fillRect/>
          </a:stretch>
        </p:blipFill>
        <p:spPr bwMode="auto">
          <a:xfrm>
            <a:off x="755650" y="674688"/>
            <a:ext cx="7620000" cy="2047875"/>
          </a:xfrm>
          <a:prstGeom prst="rect">
            <a:avLst/>
          </a:prstGeom>
          <a:noFill/>
          <a:ln w="9525">
            <a:noFill/>
            <a:miter lim="800000"/>
            <a:headEnd/>
            <a:tailEnd/>
          </a:ln>
        </p:spPr>
      </p:pic>
      <p:sp>
        <p:nvSpPr>
          <p:cNvPr id="7173" name="スライド番号プレースホルダー 3"/>
          <p:cNvSpPr>
            <a:spLocks noGrp="1"/>
          </p:cNvSpPr>
          <p:nvPr>
            <p:ph type="sldNum" sz="quarter" idx="12"/>
          </p:nvPr>
        </p:nvSpPr>
        <p:spPr bwMode="auto">
          <a:xfrm>
            <a:off x="8347075" y="6237288"/>
            <a:ext cx="520700" cy="365125"/>
          </a:xfrm>
          <a:noFill/>
          <a:ln>
            <a:miter lim="800000"/>
            <a:headEnd/>
            <a:tailEnd/>
          </a:ln>
        </p:spPr>
        <p:txBody>
          <a:bodyPr/>
          <a:lstStyle/>
          <a:p>
            <a:fld id="{FC73A50E-16AA-4804-A9E0-E1DE6D9BCE34}" type="slidenum">
              <a:rPr lang="ja-JP" altLang="en-US"/>
              <a:pPr/>
              <a:t>1</a:t>
            </a:fld>
            <a:endParaRPr lang="ja-JP" alt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1071538" y="1214422"/>
            <a:ext cx="7000924" cy="3970318"/>
          </a:xfrm>
          <a:prstGeom prst="rect">
            <a:avLst/>
          </a:prstGeom>
          <a:noFill/>
        </p:spPr>
        <p:txBody>
          <a:bodyPr wrap="square" rtlCol="0">
            <a:spAutoFit/>
          </a:bodyPr>
          <a:lstStyle/>
          <a:p>
            <a:r>
              <a:rPr lang="ja-JP" altLang="en-US" b="1" dirty="0" smtClean="0"/>
              <a:t>■</a:t>
            </a:r>
            <a:r>
              <a:rPr lang="en-US" altLang="ja-JP" b="1" dirty="0" smtClean="0"/>
              <a:t>Contents</a:t>
            </a:r>
          </a:p>
          <a:p>
            <a:endParaRPr lang="en-US" altLang="ja-JP" dirty="0" smtClean="0"/>
          </a:p>
          <a:p>
            <a:r>
              <a:rPr lang="ja-JP" altLang="en-US" b="1" dirty="0" smtClean="0"/>
              <a:t>１．映像編</a:t>
            </a:r>
            <a:endParaRPr lang="en-US" altLang="ja-JP" b="1" dirty="0" smtClean="0"/>
          </a:p>
          <a:p>
            <a:r>
              <a:rPr kumimoji="1" lang="ja-JP" altLang="en-US" dirty="0" smtClean="0"/>
              <a:t>　</a:t>
            </a:r>
            <a:endParaRPr kumimoji="1" lang="en-US" altLang="ja-JP" dirty="0" smtClean="0"/>
          </a:p>
          <a:p>
            <a:r>
              <a:rPr kumimoji="1" lang="ja-JP" altLang="en-US" dirty="0" smtClean="0"/>
              <a:t>　①発表済み現時点での映像リリース進捗状況</a:t>
            </a:r>
            <a:endParaRPr kumimoji="1" lang="en-US" altLang="ja-JP" dirty="0" smtClean="0"/>
          </a:p>
          <a:p>
            <a:endParaRPr lang="en-US" altLang="ja-JP" dirty="0" smtClean="0"/>
          </a:p>
          <a:p>
            <a:r>
              <a:rPr kumimoji="1" lang="ja-JP" altLang="en-US" dirty="0" smtClean="0"/>
              <a:t>　②今後の映像リリース予定</a:t>
            </a:r>
            <a:endParaRPr kumimoji="1" lang="en-US" altLang="ja-JP" dirty="0" smtClean="0"/>
          </a:p>
          <a:p>
            <a:endParaRPr lang="en-US" altLang="ja-JP" dirty="0" smtClean="0"/>
          </a:p>
          <a:p>
            <a:endParaRPr kumimoji="1" lang="en-US" altLang="ja-JP" dirty="0" smtClean="0"/>
          </a:p>
          <a:p>
            <a:r>
              <a:rPr kumimoji="1" lang="ja-JP" altLang="en-US" b="1" dirty="0" smtClean="0"/>
              <a:t>２．システム編</a:t>
            </a:r>
            <a:endParaRPr kumimoji="1" lang="en-US" altLang="ja-JP" b="1" dirty="0" smtClean="0"/>
          </a:p>
          <a:p>
            <a:r>
              <a:rPr kumimoji="1" lang="ja-JP" altLang="en-US" dirty="0" smtClean="0"/>
              <a:t>　</a:t>
            </a:r>
            <a:endParaRPr kumimoji="1" lang="en-US" altLang="ja-JP" dirty="0" smtClean="0"/>
          </a:p>
          <a:p>
            <a:r>
              <a:rPr kumimoji="1" lang="ja-JP" altLang="en-US" dirty="0" smtClean="0"/>
              <a:t>①</a:t>
            </a:r>
            <a:r>
              <a:rPr kumimoji="1" lang="ja-JP" altLang="en-US" dirty="0" smtClean="0"/>
              <a:t>リリース済みシステム変更点（</a:t>
            </a:r>
            <a:r>
              <a:rPr kumimoji="1" lang="en-US" altLang="ja-JP" dirty="0" smtClean="0"/>
              <a:t>2018</a:t>
            </a:r>
            <a:r>
              <a:rPr kumimoji="1" lang="ja-JP" altLang="en-US" dirty="0" smtClean="0"/>
              <a:t>年</a:t>
            </a:r>
            <a:r>
              <a:rPr kumimoji="1" lang="en-US" altLang="ja-JP" dirty="0" smtClean="0"/>
              <a:t>1</a:t>
            </a:r>
            <a:r>
              <a:rPr kumimoji="1" lang="ja-JP" altLang="en-US" dirty="0" smtClean="0"/>
              <a:t>月～本日まで）</a:t>
            </a:r>
            <a:endParaRPr kumimoji="1" lang="en-US" altLang="ja-JP" dirty="0" smtClean="0"/>
          </a:p>
          <a:p>
            <a:endParaRPr lang="en-US" altLang="ja-JP" dirty="0" smtClean="0"/>
          </a:p>
          <a:p>
            <a:r>
              <a:rPr kumimoji="1" lang="ja-JP" altLang="en-US" dirty="0" smtClean="0"/>
              <a:t>　②今後のシステム変更予定</a:t>
            </a:r>
            <a:endParaRPr kumimoji="1" lang="en-US" altLang="ja-JP"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428596" y="428604"/>
            <a:ext cx="3786214" cy="369332"/>
          </a:xfrm>
          <a:prstGeom prst="rect">
            <a:avLst/>
          </a:prstGeom>
          <a:noFill/>
        </p:spPr>
        <p:txBody>
          <a:bodyPr wrap="square" rtlCol="0">
            <a:spAutoFit/>
          </a:bodyPr>
          <a:lstStyle/>
          <a:p>
            <a:r>
              <a:rPr kumimoji="1" lang="en-US" altLang="ja-JP" dirty="0" smtClean="0"/>
              <a:t>2018</a:t>
            </a:r>
            <a:r>
              <a:rPr lang="ja-JP" altLang="en-US" dirty="0" smtClean="0"/>
              <a:t>年度機能変更一覧</a:t>
            </a:r>
            <a:endParaRPr kumimoji="1" lang="ja-JP" altLang="en-US" dirty="0"/>
          </a:p>
        </p:txBody>
      </p:sp>
      <p:graphicFrame>
        <p:nvGraphicFramePr>
          <p:cNvPr id="5" name="表 4"/>
          <p:cNvGraphicFramePr>
            <a:graphicFrameLocks noGrp="1"/>
          </p:cNvGraphicFramePr>
          <p:nvPr/>
        </p:nvGraphicFramePr>
        <p:xfrm>
          <a:off x="642910" y="928670"/>
          <a:ext cx="8001057" cy="5491480"/>
        </p:xfrm>
        <a:graphic>
          <a:graphicData uri="http://schemas.openxmlformats.org/drawingml/2006/table">
            <a:tbl>
              <a:tblPr firstRow="1" firstCol="1" bandRow="1">
                <a:tableStyleId>{5C22544A-7EE6-4342-B048-85BDC9FD1C3A}</a:tableStyleId>
              </a:tblPr>
              <a:tblGrid>
                <a:gridCol w="857257"/>
                <a:gridCol w="1785950"/>
                <a:gridCol w="1785950"/>
                <a:gridCol w="1785950"/>
                <a:gridCol w="1785950"/>
              </a:tblGrid>
              <a:tr h="370840">
                <a:tc>
                  <a:txBody>
                    <a:bodyPr/>
                    <a:lstStyle/>
                    <a:p>
                      <a:endParaRPr kumimoji="1" lang="ja-JP" altLang="en-US" dirty="0"/>
                    </a:p>
                  </a:txBody>
                  <a:tcPr/>
                </a:tc>
                <a:tc>
                  <a:txBody>
                    <a:bodyPr/>
                    <a:lstStyle/>
                    <a:p>
                      <a:pPr lvl="1"/>
                      <a:r>
                        <a:rPr kumimoji="1" lang="en-US" altLang="ja-JP" dirty="0" err="1" smtClean="0"/>
                        <a:t>Winpass</a:t>
                      </a:r>
                      <a:endParaRPr kumimoji="1" lang="ja-JP" altLang="en-US" dirty="0"/>
                    </a:p>
                  </a:txBody>
                  <a:tcPr/>
                </a:tc>
                <a:tc>
                  <a:txBody>
                    <a:bodyPr/>
                    <a:lstStyle/>
                    <a:p>
                      <a:pPr lvl="1"/>
                      <a:r>
                        <a:rPr kumimoji="1" lang="ja-JP" altLang="en-US" dirty="0" smtClean="0"/>
                        <a:t>教トレ</a:t>
                      </a:r>
                      <a:endParaRPr kumimoji="1" lang="ja-JP" altLang="en-US" dirty="0"/>
                    </a:p>
                  </a:txBody>
                  <a:tcPr/>
                </a:tc>
                <a:tc>
                  <a:txBody>
                    <a:bodyPr/>
                    <a:lstStyle/>
                    <a:p>
                      <a:pPr lvl="1"/>
                      <a:r>
                        <a:rPr kumimoji="1" lang="ja-JP" altLang="en-US" dirty="0" smtClean="0"/>
                        <a:t>ほんわか</a:t>
                      </a:r>
                      <a:endParaRPr kumimoji="1" lang="ja-JP" altLang="en-US" dirty="0"/>
                    </a:p>
                  </a:txBody>
                  <a:tcPr/>
                </a:tc>
                <a:tc>
                  <a:txBody>
                    <a:bodyPr/>
                    <a:lstStyle/>
                    <a:p>
                      <a:pPr lvl="1"/>
                      <a:r>
                        <a:rPr kumimoji="1" lang="ja-JP" altLang="en-US" dirty="0" smtClean="0"/>
                        <a:t>その他</a:t>
                      </a:r>
                      <a:endParaRPr kumimoji="1" lang="ja-JP" altLang="en-US" dirty="0"/>
                    </a:p>
                  </a:txBody>
                  <a:tcPr/>
                </a:tc>
              </a:tr>
              <a:tr h="370840">
                <a:tc>
                  <a:txBody>
                    <a:bodyPr/>
                    <a:lstStyle/>
                    <a:p>
                      <a:r>
                        <a:rPr kumimoji="1" lang="en-US" altLang="ja-JP" dirty="0" smtClean="0"/>
                        <a:t>2</a:t>
                      </a:r>
                      <a:r>
                        <a:rPr kumimoji="1" lang="ja-JP" altLang="en-US" dirty="0" smtClean="0"/>
                        <a:t>月</a:t>
                      </a:r>
                      <a:endParaRPr kumimoji="1" lang="ja-JP" altLang="en-US" dirty="0"/>
                    </a:p>
                  </a:txBody>
                  <a:tcPr/>
                </a:tc>
                <a:tc>
                  <a:txBody>
                    <a:bodyPr/>
                    <a:lstStyle/>
                    <a:p>
                      <a:r>
                        <a:rPr kumimoji="1" lang="en-US" altLang="ja-JP" dirty="0" smtClean="0"/>
                        <a:t>Winpass2016</a:t>
                      </a:r>
                      <a:r>
                        <a:rPr kumimoji="1" lang="ja-JP" altLang="en-US" dirty="0" smtClean="0"/>
                        <a:t>のまま利用</a:t>
                      </a:r>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r>
              <a:tr h="370840">
                <a:tc>
                  <a:txBody>
                    <a:bodyPr/>
                    <a:lstStyle/>
                    <a:p>
                      <a:r>
                        <a:rPr kumimoji="1" lang="en-US" altLang="ja-JP" dirty="0" smtClean="0"/>
                        <a:t>3</a:t>
                      </a:r>
                      <a:r>
                        <a:rPr kumimoji="1" lang="ja-JP" altLang="en-US" dirty="0" smtClean="0"/>
                        <a:t>月</a:t>
                      </a:r>
                      <a:endParaRPr kumimoji="1" lang="en-US" altLang="ja-JP" dirty="0" smtClean="0"/>
                    </a:p>
                  </a:txBody>
                  <a:tcPr/>
                </a:tc>
                <a:tc>
                  <a:txBody>
                    <a:bodyPr/>
                    <a:lstStyle/>
                    <a:p>
                      <a:endParaRPr kumimoji="1" lang="ja-JP" altLang="en-US" dirty="0"/>
                    </a:p>
                  </a:txBody>
                  <a:tcPr/>
                </a:tc>
                <a:tc>
                  <a:txBody>
                    <a:bodyPr/>
                    <a:lstStyle/>
                    <a:p>
                      <a:r>
                        <a:rPr kumimoji="1" lang="ja-JP" altLang="en-US" dirty="0" smtClean="0"/>
                        <a:t>社会・理科動画</a:t>
                      </a:r>
                      <a:endParaRPr kumimoji="1" lang="en-US" altLang="ja-JP" dirty="0" smtClean="0"/>
                    </a:p>
                    <a:p>
                      <a:r>
                        <a:rPr kumimoji="1" lang="ja-JP" altLang="en-US" dirty="0" smtClean="0"/>
                        <a:t>英数単元テスト</a:t>
                      </a:r>
                      <a:endParaRPr kumimoji="1" lang="en-US" altLang="ja-JP" dirty="0" smtClean="0"/>
                    </a:p>
                    <a:p>
                      <a:r>
                        <a:rPr kumimoji="1" lang="ja-JP" altLang="en-US" dirty="0" smtClean="0"/>
                        <a:t>第一弾リリース</a:t>
                      </a:r>
                      <a:endParaRPr kumimoji="1" lang="ja-JP"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新版販売開始</a:t>
                      </a:r>
                      <a:endParaRPr kumimoji="1" lang="en-US" altLang="ja-JP" dirty="0" smtClean="0"/>
                    </a:p>
                    <a:p>
                      <a:r>
                        <a:rPr kumimoji="1" lang="ja-JP" altLang="en-US" dirty="0" smtClean="0"/>
                        <a:t>新版映像リリース</a:t>
                      </a:r>
                      <a:endParaRPr kumimoji="1" lang="en-US" altLang="ja-JP" dirty="0" smtClean="0"/>
                    </a:p>
                    <a:p>
                      <a:r>
                        <a:rPr kumimoji="1" lang="ja-JP" altLang="en-US" dirty="0" smtClean="0"/>
                        <a:t>旧版と２本立て</a:t>
                      </a:r>
                      <a:endParaRPr kumimoji="1" lang="ja-JP" altLang="en-US" dirty="0"/>
                    </a:p>
                  </a:txBody>
                  <a:tcPr/>
                </a:tc>
                <a:tc>
                  <a:txBody>
                    <a:bodyPr/>
                    <a:lstStyle/>
                    <a:p>
                      <a:r>
                        <a:rPr kumimoji="1" lang="ja-JP" altLang="en-US" dirty="0" smtClean="0"/>
                        <a:t>春期教材削除</a:t>
                      </a:r>
                      <a:endParaRPr kumimoji="1" lang="ja-JP" altLang="en-US" dirty="0"/>
                    </a:p>
                  </a:txBody>
                  <a:tcPr/>
                </a:tc>
              </a:tr>
              <a:tr h="370840">
                <a:tc>
                  <a:txBody>
                    <a:bodyPr/>
                    <a:lstStyle/>
                    <a:p>
                      <a:r>
                        <a:rPr kumimoji="1" lang="en-US" altLang="ja-JP" dirty="0" smtClean="0"/>
                        <a:t>4</a:t>
                      </a:r>
                      <a:r>
                        <a:rPr kumimoji="1" lang="ja-JP" altLang="en-US" dirty="0" smtClean="0"/>
                        <a:t>月</a:t>
                      </a:r>
                      <a:endParaRPr kumimoji="1" lang="ja-JP" altLang="en-US" dirty="0"/>
                    </a:p>
                  </a:txBody>
                  <a:tcPr/>
                </a:tc>
                <a:tc>
                  <a:txBody>
                    <a:bodyPr/>
                    <a:lstStyle/>
                    <a:p>
                      <a:r>
                        <a:rPr kumimoji="1" lang="en-US" altLang="ja-JP" dirty="0" err="1" smtClean="0"/>
                        <a:t>Winpass</a:t>
                      </a:r>
                      <a:r>
                        <a:rPr kumimoji="1" lang="ja-JP" altLang="en-US" dirty="0" smtClean="0"/>
                        <a:t>の削除と</a:t>
                      </a:r>
                      <a:r>
                        <a:rPr kumimoji="1" lang="en-US" altLang="ja-JP" dirty="0" smtClean="0"/>
                        <a:t>Winpass2016</a:t>
                      </a:r>
                      <a:r>
                        <a:rPr kumimoji="1" lang="ja-JP" altLang="en-US" dirty="0" smtClean="0"/>
                        <a:t>の名称変更</a:t>
                      </a:r>
                      <a:endParaRPr kumimoji="1" lang="ja-JP" altLang="en-US" dirty="0"/>
                    </a:p>
                  </a:txBody>
                  <a:tcPr/>
                </a:tc>
                <a:tc>
                  <a:txBody>
                    <a:bodyPr/>
                    <a:lstStyle/>
                    <a:p>
                      <a:endParaRPr kumimoji="1" lang="ja-JP" altLang="en-US" dirty="0"/>
                    </a:p>
                  </a:txBody>
                  <a:tcPr/>
                </a:tc>
                <a:tc>
                  <a:txBody>
                    <a:bodyPr/>
                    <a:lstStyle/>
                    <a:p>
                      <a:r>
                        <a:rPr kumimoji="1" lang="ja-JP" altLang="en-US" dirty="0" smtClean="0">
                          <a:solidFill>
                            <a:srgbClr val="FF0000"/>
                          </a:solidFill>
                        </a:rPr>
                        <a:t>中</a:t>
                      </a:r>
                      <a:r>
                        <a:rPr kumimoji="1" lang="en-US" altLang="ja-JP" dirty="0" smtClean="0">
                          <a:solidFill>
                            <a:srgbClr val="FF0000"/>
                          </a:solidFill>
                        </a:rPr>
                        <a:t>1</a:t>
                      </a:r>
                      <a:r>
                        <a:rPr kumimoji="1" lang="ja-JP" altLang="en-US" dirty="0" smtClean="0">
                          <a:solidFill>
                            <a:srgbClr val="FF0000"/>
                          </a:solidFill>
                        </a:rPr>
                        <a:t>からの国語</a:t>
                      </a:r>
                      <a:endParaRPr kumimoji="1" lang="en-US" altLang="ja-JP" dirty="0" smtClean="0">
                        <a:solidFill>
                          <a:srgbClr val="FF0000"/>
                        </a:solidFill>
                      </a:endParaRPr>
                    </a:p>
                    <a:p>
                      <a:r>
                        <a:rPr kumimoji="1" lang="ja-JP" altLang="en-US" dirty="0" smtClean="0">
                          <a:solidFill>
                            <a:srgbClr val="FF0000"/>
                          </a:solidFill>
                        </a:rPr>
                        <a:t>リリース</a:t>
                      </a:r>
                      <a:endParaRPr kumimoji="1" lang="ja-JP" altLang="en-US" dirty="0">
                        <a:solidFill>
                          <a:srgbClr val="FF0000"/>
                        </a:solidFill>
                      </a:endParaRPr>
                    </a:p>
                  </a:txBody>
                  <a:tcPr/>
                </a:tc>
                <a:tc>
                  <a:txBody>
                    <a:bodyPr/>
                    <a:lstStyle/>
                    <a:p>
                      <a:r>
                        <a:rPr kumimoji="1" lang="ja-JP" altLang="en-US" dirty="0" smtClean="0"/>
                        <a:t>英単語シャッフルテストを教トレに準拠</a:t>
                      </a:r>
                      <a:endParaRPr kumimoji="1" lang="en-US" altLang="ja-JP" dirty="0" smtClean="0"/>
                    </a:p>
                    <a:p>
                      <a:r>
                        <a:rPr kumimoji="1" lang="ja-JP" altLang="en-US" dirty="0" smtClean="0"/>
                        <a:t>ランドセルドリル動画リリース</a:t>
                      </a:r>
                      <a:endParaRPr kumimoji="1" lang="ja-JP" altLang="en-US" dirty="0"/>
                    </a:p>
                  </a:txBody>
                  <a:tcPr/>
                </a:tc>
              </a:tr>
              <a:tr h="370840">
                <a:tc>
                  <a:txBody>
                    <a:bodyPr/>
                    <a:lstStyle/>
                    <a:p>
                      <a:r>
                        <a:rPr kumimoji="1" lang="en-US" altLang="ja-JP" dirty="0" smtClean="0"/>
                        <a:t>5</a:t>
                      </a:r>
                      <a:r>
                        <a:rPr kumimoji="1" lang="ja-JP" altLang="en-US" dirty="0" smtClean="0"/>
                        <a:t>月</a:t>
                      </a:r>
                      <a:endParaRPr kumimoji="1" lang="ja-JP" altLang="en-US" dirty="0"/>
                    </a:p>
                  </a:txBody>
                  <a:tcPr/>
                </a:tc>
                <a:tc>
                  <a:txBody>
                    <a:bodyPr/>
                    <a:lstStyle/>
                    <a:p>
                      <a:endParaRPr kumimoji="1" lang="ja-JP" altLang="en-US" dirty="0"/>
                    </a:p>
                  </a:txBody>
                  <a:tcPr/>
                </a:tc>
                <a:tc>
                  <a:txBody>
                    <a:bodyPr/>
                    <a:lstStyle/>
                    <a:p>
                      <a:r>
                        <a:rPr kumimoji="1" lang="ja-JP" altLang="en-US" dirty="0" smtClean="0"/>
                        <a:t>社会・理科動画</a:t>
                      </a:r>
                      <a:endParaRPr kumimoji="1" lang="en-US" altLang="ja-JP" dirty="0" smtClean="0"/>
                    </a:p>
                    <a:p>
                      <a:r>
                        <a:rPr kumimoji="1" lang="ja-JP" altLang="en-US" dirty="0" smtClean="0"/>
                        <a:t>英数単元テスト</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第二弾リリース</a:t>
                      </a:r>
                    </a:p>
                  </a:txBody>
                  <a:tcPr/>
                </a:tc>
                <a:tc>
                  <a:txBody>
                    <a:bodyPr/>
                    <a:lstStyle/>
                    <a:p>
                      <a:endParaRPr kumimoji="1" lang="ja-JP" altLang="en-US" dirty="0"/>
                    </a:p>
                  </a:txBody>
                  <a:tcPr/>
                </a:tc>
                <a:tc>
                  <a:txBody>
                    <a:bodyPr/>
                    <a:lstStyle/>
                    <a:p>
                      <a:endParaRPr kumimoji="1" lang="ja-JP" altLang="en-US" dirty="0"/>
                    </a:p>
                  </a:txBody>
                  <a:tcPr/>
                </a:tc>
              </a:tr>
              <a:tr h="370840">
                <a:tc>
                  <a:txBody>
                    <a:bodyPr/>
                    <a:lstStyle/>
                    <a:p>
                      <a:r>
                        <a:rPr kumimoji="1" lang="ja-JP" altLang="en-US" dirty="0" smtClean="0"/>
                        <a:t>この先</a:t>
                      </a:r>
                      <a:endParaRPr kumimoji="1" lang="ja-JP" altLang="en-US" dirty="0"/>
                    </a:p>
                  </a:txBody>
                  <a:tcPr/>
                </a:tc>
                <a:tc>
                  <a:txBody>
                    <a:bodyPr/>
                    <a:lstStyle/>
                    <a:p>
                      <a:endParaRPr kumimoji="1" lang="ja-JP" altLang="en-US"/>
                    </a:p>
                  </a:txBody>
                  <a:tcPr/>
                </a:tc>
                <a:tc>
                  <a:txBody>
                    <a:bodyPr/>
                    <a:lstStyle/>
                    <a:p>
                      <a:r>
                        <a:rPr kumimoji="1" lang="ja-JP" altLang="en-US" dirty="0" smtClean="0"/>
                        <a:t>社会・理科動画</a:t>
                      </a:r>
                      <a:endParaRPr kumimoji="1" lang="en-US" altLang="ja-JP" dirty="0" smtClean="0"/>
                    </a:p>
                    <a:p>
                      <a:r>
                        <a:rPr kumimoji="1" lang="ja-JP" altLang="en-US" dirty="0" smtClean="0"/>
                        <a:t>英数単元テスト</a:t>
                      </a:r>
                      <a:endParaRPr kumimoji="1" lang="en-US" altLang="ja-JP" dirty="0" smtClean="0"/>
                    </a:p>
                    <a:p>
                      <a:r>
                        <a:rPr kumimoji="1" lang="ja-JP" altLang="en-US" dirty="0" smtClean="0"/>
                        <a:t>（９月予定）</a:t>
                      </a:r>
                      <a:endParaRPr kumimoji="1" lang="ja-JP" altLang="en-US" dirty="0"/>
                    </a:p>
                  </a:txBody>
                  <a:tcPr/>
                </a:tc>
                <a:tc>
                  <a:txBody>
                    <a:bodyPr/>
                    <a:lstStyle/>
                    <a:p>
                      <a:endParaRPr kumimoji="1" lang="ja-JP" altLang="en-US"/>
                    </a:p>
                  </a:txBody>
                  <a:tcPr/>
                </a:tc>
                <a:tc>
                  <a:txBody>
                    <a:bodyPr/>
                    <a:lstStyle/>
                    <a:p>
                      <a:r>
                        <a:rPr kumimoji="1" lang="ja-JP" altLang="en-US" dirty="0" smtClean="0"/>
                        <a:t>英検２級コンテンツ（８月予定）</a:t>
                      </a:r>
                      <a:endParaRPr kumimoji="1" lang="ja-JP" altLang="en-US" dirty="0"/>
                    </a:p>
                  </a:txBody>
                  <a:tcPr/>
                </a:tc>
              </a:tr>
            </a:tbl>
          </a:graphicData>
        </a:graphic>
      </p:graphicFrame>
      <p:sp>
        <p:nvSpPr>
          <p:cNvPr id="4" name="円/楕円 3"/>
          <p:cNvSpPr/>
          <p:nvPr/>
        </p:nvSpPr>
        <p:spPr>
          <a:xfrm>
            <a:off x="1714480" y="1000108"/>
            <a:ext cx="1357322" cy="1405798"/>
          </a:xfrm>
          <a:prstGeom prst="ellipse">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7200" dirty="0" smtClean="0">
                <a:solidFill>
                  <a:srgbClr val="FF0000"/>
                </a:solidFill>
              </a:rPr>
              <a:t>済</a:t>
            </a:r>
            <a:endParaRPr kumimoji="1" lang="ja-JP" altLang="en-US" sz="7200" dirty="0">
              <a:solidFill>
                <a:srgbClr val="FF0000"/>
              </a:solidFill>
            </a:endParaRPr>
          </a:p>
        </p:txBody>
      </p:sp>
      <p:sp>
        <p:nvSpPr>
          <p:cNvPr id="6" name="円/楕円 5"/>
          <p:cNvSpPr/>
          <p:nvPr/>
        </p:nvSpPr>
        <p:spPr>
          <a:xfrm>
            <a:off x="3500430" y="1785926"/>
            <a:ext cx="1357322" cy="1405798"/>
          </a:xfrm>
          <a:prstGeom prst="ellipse">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7200" dirty="0" smtClean="0">
                <a:solidFill>
                  <a:srgbClr val="FF0000"/>
                </a:solidFill>
              </a:rPr>
              <a:t>済</a:t>
            </a:r>
            <a:endParaRPr kumimoji="1" lang="ja-JP" altLang="en-US" sz="7200" dirty="0">
              <a:solidFill>
                <a:srgbClr val="FF0000"/>
              </a:solidFill>
            </a:endParaRPr>
          </a:p>
        </p:txBody>
      </p:sp>
      <p:sp>
        <p:nvSpPr>
          <p:cNvPr id="7" name="円/楕円 6"/>
          <p:cNvSpPr/>
          <p:nvPr/>
        </p:nvSpPr>
        <p:spPr>
          <a:xfrm>
            <a:off x="5214942" y="1808888"/>
            <a:ext cx="1357322" cy="1405798"/>
          </a:xfrm>
          <a:prstGeom prst="ellipse">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7200" dirty="0" smtClean="0">
                <a:solidFill>
                  <a:srgbClr val="FF0000"/>
                </a:solidFill>
              </a:rPr>
              <a:t>済</a:t>
            </a:r>
            <a:endParaRPr kumimoji="1" lang="ja-JP" altLang="en-US" sz="7200" dirty="0">
              <a:solidFill>
                <a:srgbClr val="FF0000"/>
              </a:solidFill>
            </a:endParaRPr>
          </a:p>
        </p:txBody>
      </p:sp>
      <p:sp>
        <p:nvSpPr>
          <p:cNvPr id="8" name="円/楕円 7"/>
          <p:cNvSpPr/>
          <p:nvPr/>
        </p:nvSpPr>
        <p:spPr>
          <a:xfrm>
            <a:off x="7000892" y="1857364"/>
            <a:ext cx="1357322" cy="1405798"/>
          </a:xfrm>
          <a:prstGeom prst="ellipse">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7200" dirty="0" smtClean="0">
                <a:solidFill>
                  <a:srgbClr val="FF0000"/>
                </a:solidFill>
              </a:rPr>
              <a:t>済</a:t>
            </a:r>
            <a:endParaRPr kumimoji="1" lang="ja-JP" altLang="en-US" sz="7200" dirty="0">
              <a:solidFill>
                <a:srgbClr val="FF0000"/>
              </a:solidFill>
            </a:endParaRPr>
          </a:p>
        </p:txBody>
      </p:sp>
      <p:sp>
        <p:nvSpPr>
          <p:cNvPr id="9" name="円/楕円 8"/>
          <p:cNvSpPr/>
          <p:nvPr/>
        </p:nvSpPr>
        <p:spPr>
          <a:xfrm>
            <a:off x="1714480" y="3143248"/>
            <a:ext cx="1357322" cy="1405798"/>
          </a:xfrm>
          <a:prstGeom prst="ellipse">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7200" dirty="0" smtClean="0">
                <a:solidFill>
                  <a:srgbClr val="FF0000"/>
                </a:solidFill>
              </a:rPr>
              <a:t>済</a:t>
            </a:r>
            <a:endParaRPr kumimoji="1" lang="ja-JP" altLang="en-US" sz="7200" dirty="0">
              <a:solidFill>
                <a:srgbClr val="FF0000"/>
              </a:solidFill>
            </a:endParaRPr>
          </a:p>
        </p:txBody>
      </p:sp>
      <p:sp>
        <p:nvSpPr>
          <p:cNvPr id="10" name="円/楕円 9"/>
          <p:cNvSpPr/>
          <p:nvPr/>
        </p:nvSpPr>
        <p:spPr>
          <a:xfrm>
            <a:off x="7072330" y="3286124"/>
            <a:ext cx="1357322" cy="1405798"/>
          </a:xfrm>
          <a:prstGeom prst="ellipse">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7200" dirty="0" smtClean="0">
                <a:solidFill>
                  <a:srgbClr val="FF0000"/>
                </a:solidFill>
              </a:rPr>
              <a:t>済</a:t>
            </a:r>
            <a:endParaRPr kumimoji="1" lang="ja-JP" altLang="en-US" sz="7200" dirty="0">
              <a:solidFill>
                <a:srgbClr val="FF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1071538" y="500042"/>
            <a:ext cx="7000924" cy="4801314"/>
          </a:xfrm>
          <a:prstGeom prst="rect">
            <a:avLst/>
          </a:prstGeom>
          <a:noFill/>
        </p:spPr>
        <p:txBody>
          <a:bodyPr wrap="square" rtlCol="0">
            <a:spAutoFit/>
          </a:bodyPr>
          <a:lstStyle/>
          <a:p>
            <a:r>
              <a:rPr kumimoji="1" lang="ja-JP" altLang="en-US" b="1" dirty="0" smtClean="0"/>
              <a:t>■リリース済み教材</a:t>
            </a:r>
            <a:endParaRPr kumimoji="1" lang="en-US" altLang="ja-JP" b="1" dirty="0" smtClean="0"/>
          </a:p>
          <a:p>
            <a:endParaRPr lang="en-US" altLang="ja-JP" dirty="0" smtClean="0"/>
          </a:p>
          <a:p>
            <a:r>
              <a:rPr kumimoji="1" lang="ja-JP" altLang="en-US" dirty="0" smtClean="0"/>
              <a:t>①教科書トレーニング</a:t>
            </a:r>
            <a:endParaRPr kumimoji="1" lang="en-US" altLang="ja-JP" dirty="0" smtClean="0"/>
          </a:p>
          <a:p>
            <a:r>
              <a:rPr kumimoji="1" lang="ja-JP" altLang="en-US" dirty="0" smtClean="0"/>
              <a:t>（理科・・・東書，大日本　　　社会･･･帝国，教出，日文）</a:t>
            </a:r>
            <a:endParaRPr kumimoji="1" lang="en-US" altLang="ja-JP" dirty="0" smtClean="0"/>
          </a:p>
          <a:p>
            <a:r>
              <a:rPr lang="en-US" altLang="ja-JP" dirty="0" smtClean="0"/>
              <a:t>※</a:t>
            </a:r>
            <a:r>
              <a:rPr lang="ja-JP" altLang="en-US" dirty="0" smtClean="0"/>
              <a:t>段階リリース　理科に遅れ　今後もメルマガにて月に</a:t>
            </a:r>
            <a:r>
              <a:rPr lang="en-US" altLang="ja-JP" dirty="0" smtClean="0"/>
              <a:t>1</a:t>
            </a:r>
            <a:r>
              <a:rPr lang="ja-JP" altLang="en-US" dirty="0" smtClean="0"/>
              <a:t>度の報告</a:t>
            </a:r>
            <a:endParaRPr lang="en-US" altLang="ja-JP" dirty="0" smtClean="0"/>
          </a:p>
          <a:p>
            <a:endParaRPr kumimoji="1" lang="en-US" altLang="ja-JP" dirty="0" smtClean="0"/>
          </a:p>
          <a:p>
            <a:r>
              <a:rPr lang="ja-JP" altLang="en-US" dirty="0" smtClean="0"/>
              <a:t>②教科書トレーニング　数学，英語の確認テスト</a:t>
            </a:r>
            <a:endParaRPr lang="en-US" altLang="ja-JP" dirty="0" smtClean="0"/>
          </a:p>
          <a:p>
            <a:r>
              <a:rPr lang="ja-JP" altLang="en-US" dirty="0" smtClean="0"/>
              <a:t>　・確認テスト</a:t>
            </a:r>
            <a:r>
              <a:rPr lang="en-US" altLang="ja-JP" dirty="0" smtClean="0"/>
              <a:t>α</a:t>
            </a:r>
            <a:r>
              <a:rPr lang="ja-JP" altLang="en-US" dirty="0" err="1" smtClean="0"/>
              <a:t>、</a:t>
            </a:r>
            <a:r>
              <a:rPr lang="ja-JP" altLang="en-US" dirty="0" smtClean="0"/>
              <a:t>確認テスト</a:t>
            </a:r>
            <a:r>
              <a:rPr lang="en-US" altLang="ja-JP" dirty="0" smtClean="0"/>
              <a:t>β</a:t>
            </a:r>
            <a:r>
              <a:rPr lang="ja-JP" altLang="en-US" dirty="0" smtClean="0"/>
              <a:t>の</a:t>
            </a:r>
            <a:r>
              <a:rPr lang="en-US" altLang="ja-JP" dirty="0" smtClean="0"/>
              <a:t>2</a:t>
            </a:r>
            <a:r>
              <a:rPr lang="ja-JP" altLang="en-US" dirty="0" smtClean="0"/>
              <a:t>種類</a:t>
            </a:r>
            <a:endParaRPr lang="en-US" altLang="ja-JP" dirty="0" smtClean="0"/>
          </a:p>
          <a:p>
            <a:r>
              <a:rPr lang="ja-JP" altLang="en-US" dirty="0" smtClean="0"/>
              <a:t>　・教トレから抜粋</a:t>
            </a:r>
            <a:endParaRPr lang="en-US" altLang="ja-JP" dirty="0" smtClean="0"/>
          </a:p>
          <a:p>
            <a:r>
              <a:rPr lang="ja-JP" altLang="en-US" dirty="0" smtClean="0"/>
              <a:t>　・確認テストの大問は、教トレの大問番号とリンク</a:t>
            </a:r>
            <a:endParaRPr lang="en-US" altLang="ja-JP" dirty="0" smtClean="0"/>
          </a:p>
          <a:p>
            <a:r>
              <a:rPr lang="en-US" altLang="ja-JP" dirty="0" smtClean="0"/>
              <a:t>※</a:t>
            </a:r>
            <a:r>
              <a:rPr lang="ja-JP" altLang="en-US" dirty="0" smtClean="0"/>
              <a:t>段階リリース　今後もメルマガにて月に</a:t>
            </a:r>
            <a:r>
              <a:rPr lang="en-US" altLang="ja-JP" dirty="0" smtClean="0"/>
              <a:t>1</a:t>
            </a:r>
            <a:r>
              <a:rPr lang="ja-JP" altLang="en-US" dirty="0" smtClean="0"/>
              <a:t>度の報告</a:t>
            </a:r>
            <a:endParaRPr lang="en-US" altLang="ja-JP" dirty="0" smtClean="0"/>
          </a:p>
          <a:p>
            <a:endParaRPr lang="en-US" altLang="ja-JP" dirty="0" smtClean="0"/>
          </a:p>
          <a:p>
            <a:r>
              <a:rPr lang="ja-JP" altLang="en-US" dirty="0" smtClean="0"/>
              <a:t>③小学生　ランドセルのドリルに合致した映像</a:t>
            </a:r>
            <a:endParaRPr lang="en-US" altLang="ja-JP" dirty="0" smtClean="0"/>
          </a:p>
          <a:p>
            <a:endParaRPr lang="en-US" altLang="ja-JP" dirty="0" smtClean="0"/>
          </a:p>
          <a:p>
            <a:r>
              <a:rPr lang="ja-JP" altLang="en-US" dirty="0" smtClean="0"/>
              <a:t>④英単語シャッフルテスト　教トレにリンク</a:t>
            </a:r>
            <a:endParaRPr lang="en-US" altLang="ja-JP" dirty="0" smtClean="0"/>
          </a:p>
          <a:p>
            <a:endParaRPr lang="en-US" altLang="ja-JP" dirty="0" smtClean="0"/>
          </a:p>
          <a:p>
            <a:endParaRPr lang="en-US" altLang="ja-JP" dirty="0" smtClean="0"/>
          </a:p>
        </p:txBody>
      </p:sp>
      <p:graphicFrame>
        <p:nvGraphicFramePr>
          <p:cNvPr id="2049" name="Object 1"/>
          <p:cNvGraphicFramePr>
            <a:graphicFrameLocks noChangeAspect="1"/>
          </p:cNvGraphicFramePr>
          <p:nvPr/>
        </p:nvGraphicFramePr>
        <p:xfrm>
          <a:off x="6143636" y="2143116"/>
          <a:ext cx="1300175" cy="1839938"/>
        </p:xfrm>
        <a:graphic>
          <a:graphicData uri="http://schemas.openxmlformats.org/presentationml/2006/ole">
            <p:oleObj spid="_x0000_s2049" name="Acrobat Document" r:id="rId3" imgW="5668166" imgH="8019048" progId="AcroExch.Document.11">
              <p:embed/>
            </p:oleObj>
          </a:graphicData>
        </a:graphic>
      </p:graphicFrame>
      <p:graphicFrame>
        <p:nvGraphicFramePr>
          <p:cNvPr id="2050" name="Object 2"/>
          <p:cNvGraphicFramePr>
            <a:graphicFrameLocks noChangeAspect="1"/>
          </p:cNvGraphicFramePr>
          <p:nvPr/>
        </p:nvGraphicFramePr>
        <p:xfrm>
          <a:off x="7572396" y="2143116"/>
          <a:ext cx="1300175" cy="1839938"/>
        </p:xfrm>
        <a:graphic>
          <a:graphicData uri="http://schemas.openxmlformats.org/presentationml/2006/ole">
            <p:oleObj spid="_x0000_s2050" name="Acrobat Document" r:id="rId4" imgW="5666985" imgH="8019898" progId="AcroExch.Document.11">
              <p:embed/>
            </p:oleObj>
          </a:graphicData>
        </a:graphic>
      </p:graphicFrame>
      <p:graphicFrame>
        <p:nvGraphicFramePr>
          <p:cNvPr id="2051" name="Object 3"/>
          <p:cNvGraphicFramePr>
            <a:graphicFrameLocks noChangeAspect="1"/>
          </p:cNvGraphicFramePr>
          <p:nvPr/>
        </p:nvGraphicFramePr>
        <p:xfrm>
          <a:off x="6143636" y="4500570"/>
          <a:ext cx="1313650" cy="1785950"/>
        </p:xfrm>
        <a:graphic>
          <a:graphicData uri="http://schemas.openxmlformats.org/presentationml/2006/ole">
            <p:oleObj spid="_x0000_s2051" name="Acrobat Document" r:id="rId5" imgW="5619558" imgH="7638694" progId="AcroExch.Document.11">
              <p:embed/>
            </p:oleObj>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428596" y="428604"/>
            <a:ext cx="3786214" cy="369332"/>
          </a:xfrm>
          <a:prstGeom prst="rect">
            <a:avLst/>
          </a:prstGeom>
          <a:noFill/>
        </p:spPr>
        <p:txBody>
          <a:bodyPr wrap="square" rtlCol="0">
            <a:spAutoFit/>
          </a:bodyPr>
          <a:lstStyle/>
          <a:p>
            <a:r>
              <a:rPr kumimoji="1" lang="en-US" altLang="ja-JP" dirty="0" smtClean="0"/>
              <a:t>2018</a:t>
            </a:r>
            <a:r>
              <a:rPr lang="ja-JP" altLang="en-US" dirty="0" smtClean="0"/>
              <a:t>年度検討・交渉中</a:t>
            </a:r>
            <a:r>
              <a:rPr lang="ja-JP" altLang="en-US" dirty="0" smtClean="0"/>
              <a:t>教材①</a:t>
            </a:r>
            <a:endParaRPr kumimoji="1" lang="ja-JP" altLang="en-US" dirty="0"/>
          </a:p>
        </p:txBody>
      </p:sp>
      <p:sp>
        <p:nvSpPr>
          <p:cNvPr id="5" name="テキスト ボックス 4"/>
          <p:cNvSpPr txBox="1"/>
          <p:nvPr/>
        </p:nvSpPr>
        <p:spPr>
          <a:xfrm>
            <a:off x="428596" y="1000108"/>
            <a:ext cx="8358246" cy="584775"/>
          </a:xfrm>
          <a:prstGeom prst="rect">
            <a:avLst/>
          </a:prstGeom>
          <a:noFill/>
        </p:spPr>
        <p:txBody>
          <a:bodyPr wrap="square" rtlCol="0">
            <a:spAutoFit/>
          </a:bodyPr>
          <a:lstStyle/>
          <a:p>
            <a:r>
              <a:rPr kumimoji="1" lang="ja-JP" altLang="en-US" dirty="0" smtClean="0"/>
              <a:t>■</a:t>
            </a:r>
            <a:r>
              <a:rPr lang="ja-JP" altLang="en-US" dirty="0" smtClean="0"/>
              <a:t>英検対策講座（旺文社　英検</a:t>
            </a:r>
            <a:r>
              <a:rPr lang="en-US" altLang="ja-JP" dirty="0" smtClean="0"/>
              <a:t>2</a:t>
            </a:r>
            <a:r>
              <a:rPr lang="ja-JP" altLang="en-US" dirty="0" smtClean="0"/>
              <a:t>級・準</a:t>
            </a:r>
            <a:r>
              <a:rPr lang="en-US" altLang="ja-JP" dirty="0" smtClean="0"/>
              <a:t>2</a:t>
            </a:r>
            <a:r>
              <a:rPr lang="ja-JP" altLang="en-US" dirty="0" smtClean="0"/>
              <a:t>級予想ドリル）　</a:t>
            </a:r>
            <a:endParaRPr lang="en-US" altLang="ja-JP" dirty="0" smtClean="0"/>
          </a:p>
          <a:p>
            <a:r>
              <a:rPr kumimoji="1" lang="ja-JP" altLang="en-US" sz="1400" dirty="0" smtClean="0"/>
              <a:t>大学入試改革に伴い、英検に対する需要の高まりから</a:t>
            </a:r>
            <a:endParaRPr kumimoji="1" lang="en-US" altLang="ja-JP" sz="1400" dirty="0" smtClean="0"/>
          </a:p>
        </p:txBody>
      </p:sp>
      <p:sp>
        <p:nvSpPr>
          <p:cNvPr id="8" name="テキスト ボックス 7"/>
          <p:cNvSpPr txBox="1"/>
          <p:nvPr/>
        </p:nvSpPr>
        <p:spPr>
          <a:xfrm>
            <a:off x="428596" y="1714488"/>
            <a:ext cx="8001056" cy="800219"/>
          </a:xfrm>
          <a:prstGeom prst="rect">
            <a:avLst/>
          </a:prstGeom>
          <a:noFill/>
        </p:spPr>
        <p:txBody>
          <a:bodyPr wrap="square" rtlCol="0">
            <a:spAutoFit/>
          </a:bodyPr>
          <a:lstStyle/>
          <a:p>
            <a:r>
              <a:rPr kumimoji="1" lang="ja-JP" altLang="en-US" dirty="0" smtClean="0"/>
              <a:t>■英語リスニング対策（正進社　基礎力完成リスニング）　</a:t>
            </a:r>
            <a:endParaRPr kumimoji="1" lang="en-US" altLang="ja-JP" dirty="0" smtClean="0"/>
          </a:p>
          <a:p>
            <a:r>
              <a:rPr lang="ja-JP" altLang="en-US" sz="1400" dirty="0" smtClean="0"/>
              <a:t>英語</a:t>
            </a:r>
            <a:r>
              <a:rPr lang="en-US" altLang="ja-JP" sz="1400" dirty="0" smtClean="0"/>
              <a:t>4</a:t>
            </a:r>
            <a:r>
              <a:rPr lang="ja-JP" altLang="en-US" sz="1400" dirty="0" smtClean="0"/>
              <a:t>技能を塾でも学習。短時間で通年学習できる教材を目指す</a:t>
            </a:r>
            <a:endParaRPr lang="en-US" altLang="ja-JP" sz="1400" dirty="0" smtClean="0"/>
          </a:p>
          <a:p>
            <a:endParaRPr kumimoji="1" lang="en-US" altLang="ja-JP" sz="1400" dirty="0" smtClean="0"/>
          </a:p>
        </p:txBody>
      </p:sp>
      <p:sp>
        <p:nvSpPr>
          <p:cNvPr id="9" name="テキスト ボックス 8"/>
          <p:cNvSpPr txBox="1"/>
          <p:nvPr/>
        </p:nvSpPr>
        <p:spPr>
          <a:xfrm>
            <a:off x="428596" y="3286124"/>
            <a:ext cx="8358246" cy="800219"/>
          </a:xfrm>
          <a:prstGeom prst="rect">
            <a:avLst/>
          </a:prstGeom>
          <a:noFill/>
        </p:spPr>
        <p:txBody>
          <a:bodyPr wrap="square" rtlCol="0">
            <a:spAutoFit/>
          </a:bodyPr>
          <a:lstStyle/>
          <a:p>
            <a:r>
              <a:rPr kumimoji="1" lang="ja-JP" altLang="en-US" dirty="0" smtClean="0"/>
              <a:t>■</a:t>
            </a:r>
            <a:r>
              <a:rPr kumimoji="1" lang="en-US" altLang="ja-JP" dirty="0" smtClean="0"/>
              <a:t>Assist-RMT</a:t>
            </a:r>
            <a:r>
              <a:rPr kumimoji="1" lang="ja-JP" altLang="en-US" dirty="0" smtClean="0"/>
              <a:t>の強化</a:t>
            </a:r>
            <a:endParaRPr kumimoji="1" lang="en-US" altLang="ja-JP" dirty="0" smtClean="0"/>
          </a:p>
          <a:p>
            <a:r>
              <a:rPr lang="ja-JP" altLang="en-US" sz="1400" dirty="0" smtClean="0"/>
              <a:t>単元・難易度・問題バリエーションの見直しと増加</a:t>
            </a:r>
            <a:endParaRPr lang="en-US" altLang="ja-JP" sz="1400" dirty="0" smtClean="0"/>
          </a:p>
          <a:p>
            <a:endParaRPr kumimoji="1" lang="en-US" altLang="ja-JP" sz="1400" dirty="0" smtClean="0"/>
          </a:p>
        </p:txBody>
      </p:sp>
      <p:sp>
        <p:nvSpPr>
          <p:cNvPr id="12" name="テキスト ボックス 11"/>
          <p:cNvSpPr txBox="1"/>
          <p:nvPr/>
        </p:nvSpPr>
        <p:spPr>
          <a:xfrm>
            <a:off x="428596" y="4057541"/>
            <a:ext cx="4929222" cy="800219"/>
          </a:xfrm>
          <a:prstGeom prst="rect">
            <a:avLst/>
          </a:prstGeom>
          <a:noFill/>
        </p:spPr>
        <p:txBody>
          <a:bodyPr wrap="square" rtlCol="0">
            <a:spAutoFit/>
          </a:bodyPr>
          <a:lstStyle/>
          <a:p>
            <a:r>
              <a:rPr kumimoji="1" lang="ja-JP" altLang="en-US" dirty="0" smtClean="0"/>
              <a:t>■</a:t>
            </a:r>
            <a:r>
              <a:rPr lang="ja-JP" altLang="en-US" dirty="0" smtClean="0"/>
              <a:t>教科書トレーニング技能教科（技家・音・美・体）</a:t>
            </a:r>
            <a:endParaRPr kumimoji="1" lang="en-US" altLang="ja-JP" dirty="0" smtClean="0"/>
          </a:p>
          <a:p>
            <a:r>
              <a:rPr lang="ja-JP" altLang="en-US" sz="1400" dirty="0" smtClean="0"/>
              <a:t>他塾との差別化。技能強化対策で内申点を！</a:t>
            </a:r>
            <a:endParaRPr lang="en-US" altLang="ja-JP" sz="1400" dirty="0" smtClean="0"/>
          </a:p>
          <a:p>
            <a:endParaRPr kumimoji="1" lang="en-US" altLang="ja-JP" sz="1400" dirty="0" smtClean="0"/>
          </a:p>
        </p:txBody>
      </p:sp>
      <p:sp>
        <p:nvSpPr>
          <p:cNvPr id="10" name="テキスト ボックス 9"/>
          <p:cNvSpPr txBox="1"/>
          <p:nvPr/>
        </p:nvSpPr>
        <p:spPr>
          <a:xfrm>
            <a:off x="428596" y="2500306"/>
            <a:ext cx="2428892" cy="584775"/>
          </a:xfrm>
          <a:prstGeom prst="rect">
            <a:avLst/>
          </a:prstGeom>
          <a:noFill/>
        </p:spPr>
        <p:txBody>
          <a:bodyPr wrap="square" rtlCol="0">
            <a:spAutoFit/>
          </a:bodyPr>
          <a:lstStyle/>
          <a:p>
            <a:r>
              <a:rPr kumimoji="1" lang="ja-JP" altLang="en-US" dirty="0" smtClean="0"/>
              <a:t>■</a:t>
            </a:r>
            <a:r>
              <a:rPr lang="ja-JP" altLang="en-US" dirty="0" smtClean="0"/>
              <a:t>長文読解基礎編</a:t>
            </a:r>
            <a:r>
              <a:rPr kumimoji="1" lang="ja-JP" altLang="en-US" dirty="0" smtClean="0"/>
              <a:t>　</a:t>
            </a:r>
            <a:endParaRPr lang="en-US" altLang="ja-JP" sz="1400" dirty="0" smtClean="0"/>
          </a:p>
          <a:p>
            <a:endParaRPr kumimoji="1" lang="en-US" altLang="ja-JP" sz="1400" dirty="0" smtClean="0"/>
          </a:p>
        </p:txBody>
      </p:sp>
      <p:sp>
        <p:nvSpPr>
          <p:cNvPr id="13" name="テキスト ボックス 12"/>
          <p:cNvSpPr txBox="1"/>
          <p:nvPr/>
        </p:nvSpPr>
        <p:spPr>
          <a:xfrm>
            <a:off x="3214678" y="2500306"/>
            <a:ext cx="5143536" cy="584775"/>
          </a:xfrm>
          <a:prstGeom prst="rect">
            <a:avLst/>
          </a:prstGeom>
          <a:noFill/>
        </p:spPr>
        <p:txBody>
          <a:bodyPr wrap="square" rtlCol="0">
            <a:spAutoFit/>
          </a:bodyPr>
          <a:lstStyle/>
          <a:p>
            <a:r>
              <a:rPr kumimoji="1" lang="ja-JP" altLang="en-US" dirty="0" smtClean="0"/>
              <a:t>■国語</a:t>
            </a:r>
            <a:r>
              <a:rPr kumimoji="1" lang="en-US" altLang="ja-JP" dirty="0" smtClean="0"/>
              <a:t>GENEIS</a:t>
            </a:r>
            <a:r>
              <a:rPr kumimoji="1" lang="ja-JP" altLang="en-US" dirty="0" smtClean="0"/>
              <a:t>　</a:t>
            </a:r>
            <a:endParaRPr kumimoji="1" lang="en-US" altLang="ja-JP" dirty="0" smtClean="0"/>
          </a:p>
          <a:p>
            <a:endParaRPr kumimoji="1" lang="en-US" altLang="ja-JP" sz="1400" dirty="0" smtClean="0"/>
          </a:p>
        </p:txBody>
      </p:sp>
      <p:sp>
        <p:nvSpPr>
          <p:cNvPr id="14" name="テキスト ボックス 13"/>
          <p:cNvSpPr txBox="1"/>
          <p:nvPr/>
        </p:nvSpPr>
        <p:spPr>
          <a:xfrm>
            <a:off x="6143636" y="1071546"/>
            <a:ext cx="1000132" cy="369332"/>
          </a:xfrm>
          <a:prstGeom prst="rect">
            <a:avLst/>
          </a:prstGeom>
          <a:noFill/>
        </p:spPr>
        <p:txBody>
          <a:bodyPr wrap="square" rtlCol="0">
            <a:spAutoFit/>
          </a:bodyPr>
          <a:lstStyle/>
          <a:p>
            <a:r>
              <a:rPr kumimoji="1" lang="ja-JP" altLang="en-US" dirty="0" smtClean="0">
                <a:solidFill>
                  <a:srgbClr val="FF0000"/>
                </a:solidFill>
              </a:rPr>
              <a:t>協議中</a:t>
            </a:r>
            <a:endParaRPr kumimoji="1" lang="ja-JP" altLang="en-US" dirty="0">
              <a:solidFill>
                <a:srgbClr val="FF0000"/>
              </a:solidFill>
            </a:endParaRPr>
          </a:p>
        </p:txBody>
      </p:sp>
      <p:sp>
        <p:nvSpPr>
          <p:cNvPr id="15" name="テキスト ボックス 14"/>
          <p:cNvSpPr txBox="1"/>
          <p:nvPr/>
        </p:nvSpPr>
        <p:spPr>
          <a:xfrm>
            <a:off x="6072198" y="1714488"/>
            <a:ext cx="2286016" cy="369332"/>
          </a:xfrm>
          <a:prstGeom prst="rect">
            <a:avLst/>
          </a:prstGeom>
          <a:noFill/>
        </p:spPr>
        <p:txBody>
          <a:bodyPr wrap="square" rtlCol="0">
            <a:spAutoFit/>
          </a:bodyPr>
          <a:lstStyle/>
          <a:p>
            <a:r>
              <a:rPr lang="ja-JP" altLang="en-US" dirty="0" smtClean="0">
                <a:solidFill>
                  <a:srgbClr val="FF0000"/>
                </a:solidFill>
              </a:rPr>
              <a:t>作成中　</a:t>
            </a:r>
            <a:r>
              <a:rPr lang="en-US" altLang="ja-JP" dirty="0" smtClean="0">
                <a:solidFill>
                  <a:srgbClr val="FF0000"/>
                </a:solidFill>
              </a:rPr>
              <a:t>6</a:t>
            </a:r>
            <a:r>
              <a:rPr lang="ja-JP" altLang="en-US" dirty="0" smtClean="0">
                <a:solidFill>
                  <a:srgbClr val="FF0000"/>
                </a:solidFill>
              </a:rPr>
              <a:t>月</a:t>
            </a:r>
            <a:r>
              <a:rPr lang="ja-JP" altLang="en-US" dirty="0" smtClean="0">
                <a:solidFill>
                  <a:srgbClr val="FF0000"/>
                </a:solidFill>
              </a:rPr>
              <a:t>リリース</a:t>
            </a:r>
            <a:endParaRPr kumimoji="1" lang="ja-JP" altLang="en-US" dirty="0">
              <a:solidFill>
                <a:srgbClr val="FF0000"/>
              </a:solidFill>
            </a:endParaRPr>
          </a:p>
        </p:txBody>
      </p:sp>
      <p:sp>
        <p:nvSpPr>
          <p:cNvPr id="16" name="テキスト ボックス 15"/>
          <p:cNvSpPr txBox="1"/>
          <p:nvPr/>
        </p:nvSpPr>
        <p:spPr>
          <a:xfrm>
            <a:off x="3357554" y="2857496"/>
            <a:ext cx="3714776" cy="369332"/>
          </a:xfrm>
          <a:prstGeom prst="rect">
            <a:avLst/>
          </a:prstGeom>
          <a:noFill/>
        </p:spPr>
        <p:txBody>
          <a:bodyPr wrap="square" rtlCol="0">
            <a:spAutoFit/>
          </a:bodyPr>
          <a:lstStyle/>
          <a:p>
            <a:r>
              <a:rPr kumimoji="1" lang="ja-JP" altLang="en-US" dirty="0" smtClean="0">
                <a:solidFill>
                  <a:srgbClr val="FF0000"/>
                </a:solidFill>
              </a:rPr>
              <a:t>ほんわか</a:t>
            </a:r>
            <a:r>
              <a:rPr lang="ja-JP" altLang="en-US" dirty="0" smtClean="0">
                <a:solidFill>
                  <a:srgbClr val="FF0000"/>
                </a:solidFill>
              </a:rPr>
              <a:t>中１からの</a:t>
            </a:r>
            <a:r>
              <a:rPr kumimoji="1" lang="ja-JP" altLang="en-US" dirty="0" smtClean="0">
                <a:solidFill>
                  <a:srgbClr val="FF0000"/>
                </a:solidFill>
              </a:rPr>
              <a:t>国語でリリース</a:t>
            </a:r>
            <a:endParaRPr kumimoji="1" lang="ja-JP" altLang="en-US" dirty="0">
              <a:solidFill>
                <a:srgbClr val="FF0000"/>
              </a:solidFill>
            </a:endParaRPr>
          </a:p>
        </p:txBody>
      </p:sp>
      <p:sp>
        <p:nvSpPr>
          <p:cNvPr id="17" name="テキスト ボックス 16"/>
          <p:cNvSpPr txBox="1"/>
          <p:nvPr/>
        </p:nvSpPr>
        <p:spPr>
          <a:xfrm>
            <a:off x="6072198" y="3429000"/>
            <a:ext cx="1928826" cy="369332"/>
          </a:xfrm>
          <a:prstGeom prst="rect">
            <a:avLst/>
          </a:prstGeom>
          <a:noFill/>
        </p:spPr>
        <p:txBody>
          <a:bodyPr wrap="square" rtlCol="0">
            <a:spAutoFit/>
          </a:bodyPr>
          <a:lstStyle/>
          <a:p>
            <a:r>
              <a:rPr kumimoji="1" lang="ja-JP" altLang="en-US" dirty="0" smtClean="0">
                <a:solidFill>
                  <a:srgbClr val="FF0000"/>
                </a:solidFill>
              </a:rPr>
              <a:t>社会　着手中</a:t>
            </a:r>
            <a:endParaRPr kumimoji="1" lang="ja-JP" altLang="en-US" dirty="0">
              <a:solidFill>
                <a:srgbClr val="FF0000"/>
              </a:solidFill>
            </a:endParaRPr>
          </a:p>
        </p:txBody>
      </p:sp>
      <p:sp>
        <p:nvSpPr>
          <p:cNvPr id="18" name="テキスト ボックス 17"/>
          <p:cNvSpPr txBox="1"/>
          <p:nvPr/>
        </p:nvSpPr>
        <p:spPr>
          <a:xfrm>
            <a:off x="6143636" y="4143380"/>
            <a:ext cx="1000132" cy="369332"/>
          </a:xfrm>
          <a:prstGeom prst="rect">
            <a:avLst/>
          </a:prstGeom>
          <a:noFill/>
        </p:spPr>
        <p:txBody>
          <a:bodyPr wrap="square" rtlCol="0">
            <a:spAutoFit/>
          </a:bodyPr>
          <a:lstStyle/>
          <a:p>
            <a:r>
              <a:rPr lang="ja-JP" altLang="en-US" dirty="0" smtClean="0">
                <a:solidFill>
                  <a:srgbClr val="FF0000"/>
                </a:solidFill>
              </a:rPr>
              <a:t>保留</a:t>
            </a:r>
            <a:endParaRPr kumimoji="1" lang="ja-JP" altLang="en-US" dirty="0">
              <a:solidFill>
                <a:srgbClr val="FF0000"/>
              </a:solidFill>
            </a:endParaRPr>
          </a:p>
        </p:txBody>
      </p:sp>
      <p:sp>
        <p:nvSpPr>
          <p:cNvPr id="19" name="テキスト ボックス 18"/>
          <p:cNvSpPr txBox="1"/>
          <p:nvPr/>
        </p:nvSpPr>
        <p:spPr>
          <a:xfrm>
            <a:off x="642910" y="2857496"/>
            <a:ext cx="2500330" cy="369332"/>
          </a:xfrm>
          <a:prstGeom prst="rect">
            <a:avLst/>
          </a:prstGeom>
          <a:noFill/>
        </p:spPr>
        <p:txBody>
          <a:bodyPr wrap="square" rtlCol="0">
            <a:spAutoFit/>
          </a:bodyPr>
          <a:lstStyle/>
          <a:p>
            <a:r>
              <a:rPr lang="ja-JP" altLang="en-US" dirty="0" smtClean="0">
                <a:solidFill>
                  <a:srgbClr val="FF0000"/>
                </a:solidFill>
              </a:rPr>
              <a:t>スラッシュリーディング</a:t>
            </a:r>
            <a:endParaRPr kumimoji="1" lang="ja-JP" altLang="en-US" dirty="0">
              <a:solidFill>
                <a:srgbClr val="FF0000"/>
              </a:solidFill>
            </a:endParaRPr>
          </a:p>
        </p:txBody>
      </p:sp>
      <p:sp>
        <p:nvSpPr>
          <p:cNvPr id="20" name="テキスト ボックス 19"/>
          <p:cNvSpPr txBox="1"/>
          <p:nvPr/>
        </p:nvSpPr>
        <p:spPr>
          <a:xfrm>
            <a:off x="714348" y="5000636"/>
            <a:ext cx="4714908" cy="1200329"/>
          </a:xfrm>
          <a:prstGeom prst="rect">
            <a:avLst/>
          </a:prstGeom>
          <a:noFill/>
        </p:spPr>
        <p:txBody>
          <a:bodyPr wrap="square" rtlCol="0">
            <a:spAutoFit/>
          </a:bodyPr>
          <a:lstStyle/>
          <a:p>
            <a:r>
              <a:rPr lang="ja-JP" altLang="en-US" dirty="0" smtClean="0">
                <a:solidFill>
                  <a:srgbClr val="FF0000"/>
                </a:solidFill>
              </a:rPr>
              <a:t>■英語</a:t>
            </a:r>
            <a:r>
              <a:rPr lang="en-US" altLang="ja-JP" dirty="0" err="1" smtClean="0">
                <a:solidFill>
                  <a:srgbClr val="FF0000"/>
                </a:solidFill>
              </a:rPr>
              <a:t>Winpass</a:t>
            </a:r>
            <a:r>
              <a:rPr lang="ja-JP" altLang="en-US" dirty="0" smtClean="0">
                <a:solidFill>
                  <a:srgbClr val="FF0000"/>
                </a:solidFill>
              </a:rPr>
              <a:t>の</a:t>
            </a:r>
            <a:r>
              <a:rPr kumimoji="1" lang="ja-JP" altLang="en-US" dirty="0" smtClean="0">
                <a:solidFill>
                  <a:srgbClr val="FF0000"/>
                </a:solidFill>
              </a:rPr>
              <a:t>スラッシュリーディング</a:t>
            </a:r>
            <a:endParaRPr kumimoji="1" lang="en-US" altLang="ja-JP" dirty="0" smtClean="0">
              <a:solidFill>
                <a:srgbClr val="FF0000"/>
              </a:solidFill>
            </a:endParaRPr>
          </a:p>
          <a:p>
            <a:r>
              <a:rPr lang="ja-JP" altLang="en-US" dirty="0" smtClean="0">
                <a:solidFill>
                  <a:srgbClr val="FF0000"/>
                </a:solidFill>
              </a:rPr>
              <a:t>基礎向け長文練習</a:t>
            </a:r>
            <a:endParaRPr lang="en-US" altLang="ja-JP" dirty="0" smtClean="0">
              <a:solidFill>
                <a:srgbClr val="FF0000"/>
              </a:solidFill>
            </a:endParaRPr>
          </a:p>
          <a:p>
            <a:r>
              <a:rPr lang="en-US" altLang="ja-JP" dirty="0" err="1" smtClean="0">
                <a:solidFill>
                  <a:srgbClr val="FF0000"/>
                </a:solidFill>
              </a:rPr>
              <a:t>Winpass</a:t>
            </a:r>
            <a:r>
              <a:rPr lang="ja-JP" altLang="en-US" dirty="0" smtClean="0">
                <a:solidFill>
                  <a:srgbClr val="FF0000"/>
                </a:solidFill>
              </a:rPr>
              <a:t>の長文をルールに従って読んでいく</a:t>
            </a:r>
            <a:r>
              <a:rPr lang="ja-JP" altLang="en-US" dirty="0" smtClean="0">
                <a:solidFill>
                  <a:srgbClr val="FF0000"/>
                </a:solidFill>
              </a:rPr>
              <a:t>。</a:t>
            </a:r>
            <a:endParaRPr lang="en-US" altLang="ja-JP" dirty="0" smtClean="0">
              <a:solidFill>
                <a:srgbClr val="FF0000"/>
              </a:solidFill>
            </a:endParaRPr>
          </a:p>
          <a:p>
            <a:r>
              <a:rPr lang="en-US" altLang="ja-JP" dirty="0" smtClean="0">
                <a:solidFill>
                  <a:srgbClr val="FF0000"/>
                </a:solidFill>
              </a:rPr>
              <a:t>6</a:t>
            </a:r>
            <a:r>
              <a:rPr lang="ja-JP" altLang="en-US" dirty="0" smtClean="0">
                <a:solidFill>
                  <a:srgbClr val="FF0000"/>
                </a:solidFill>
              </a:rPr>
              <a:t>月リリース</a:t>
            </a:r>
            <a:endParaRPr kumimoji="1" lang="ja-JP" altLang="en-US" dirty="0">
              <a:solidFill>
                <a:srgbClr val="FF0000"/>
              </a:solidFill>
            </a:endParaRPr>
          </a:p>
        </p:txBody>
      </p:sp>
      <p:graphicFrame>
        <p:nvGraphicFramePr>
          <p:cNvPr id="20483" name="Object 3"/>
          <p:cNvGraphicFramePr>
            <a:graphicFrameLocks noChangeAspect="1"/>
          </p:cNvGraphicFramePr>
          <p:nvPr/>
        </p:nvGraphicFramePr>
        <p:xfrm>
          <a:off x="6072198" y="4714884"/>
          <a:ext cx="1119548" cy="1584325"/>
        </p:xfrm>
        <a:graphic>
          <a:graphicData uri="http://schemas.openxmlformats.org/presentationml/2006/ole">
            <p:oleObj spid="_x0000_s20483" name="Acrobat Document" r:id="rId3" imgW="5666985" imgH="8019898" progId="AcroExch.Document.11">
              <p:embed/>
            </p:oleObj>
          </a:graphicData>
        </a:graphic>
      </p:graphicFrame>
      <p:sp>
        <p:nvSpPr>
          <p:cNvPr id="21" name="右カーブ矢印 20"/>
          <p:cNvSpPr/>
          <p:nvPr/>
        </p:nvSpPr>
        <p:spPr>
          <a:xfrm>
            <a:off x="142876" y="3000372"/>
            <a:ext cx="571472" cy="2286016"/>
          </a:xfrm>
          <a:prstGeom prst="curvedRightArrow">
            <a:avLst>
              <a:gd name="adj1" fmla="val 0"/>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428596" y="428604"/>
            <a:ext cx="3786214" cy="369332"/>
          </a:xfrm>
          <a:prstGeom prst="rect">
            <a:avLst/>
          </a:prstGeom>
          <a:noFill/>
        </p:spPr>
        <p:txBody>
          <a:bodyPr wrap="square" rtlCol="0">
            <a:spAutoFit/>
          </a:bodyPr>
          <a:lstStyle/>
          <a:p>
            <a:r>
              <a:rPr kumimoji="1" lang="en-US" altLang="ja-JP" dirty="0" smtClean="0"/>
              <a:t>2018</a:t>
            </a:r>
            <a:r>
              <a:rPr lang="ja-JP" altLang="en-US" dirty="0" smtClean="0"/>
              <a:t>年度検討・交渉中</a:t>
            </a:r>
            <a:r>
              <a:rPr lang="ja-JP" altLang="en-US" dirty="0" smtClean="0"/>
              <a:t>教材②</a:t>
            </a:r>
            <a:endParaRPr kumimoji="1" lang="ja-JP" altLang="en-US" dirty="0"/>
          </a:p>
        </p:txBody>
      </p:sp>
      <p:sp>
        <p:nvSpPr>
          <p:cNvPr id="12" name="テキスト ボックス 11"/>
          <p:cNvSpPr txBox="1"/>
          <p:nvPr/>
        </p:nvSpPr>
        <p:spPr>
          <a:xfrm>
            <a:off x="571472" y="1000108"/>
            <a:ext cx="7715304" cy="2308324"/>
          </a:xfrm>
          <a:prstGeom prst="rect">
            <a:avLst/>
          </a:prstGeom>
          <a:noFill/>
        </p:spPr>
        <p:txBody>
          <a:bodyPr wrap="square" rtlCol="0">
            <a:spAutoFit/>
          </a:bodyPr>
          <a:lstStyle/>
          <a:p>
            <a:r>
              <a:rPr kumimoji="1" lang="ja-JP" altLang="en-US" dirty="0" smtClean="0"/>
              <a:t>■</a:t>
            </a:r>
            <a:r>
              <a:rPr lang="ja-JP" altLang="en-US" dirty="0" smtClean="0"/>
              <a:t>センサー</a:t>
            </a:r>
            <a:r>
              <a:rPr lang="ja-JP" altLang="en-US" dirty="0" smtClean="0"/>
              <a:t>生物</a:t>
            </a:r>
            <a:endParaRPr lang="en-US" altLang="ja-JP" dirty="0" smtClean="0"/>
          </a:p>
          <a:p>
            <a:r>
              <a:rPr kumimoji="1" lang="en-US" altLang="ja-JP" sz="1400" dirty="0" smtClean="0"/>
              <a:t>STEP 3</a:t>
            </a:r>
            <a:r>
              <a:rPr kumimoji="1" lang="ja-JP" altLang="en-US" sz="1400" dirty="0" smtClean="0"/>
              <a:t>を収録開始　</a:t>
            </a:r>
            <a:endParaRPr kumimoji="1" lang="en-US" altLang="ja-JP" sz="1400" dirty="0" smtClean="0"/>
          </a:p>
          <a:p>
            <a:r>
              <a:rPr kumimoji="1" lang="ja-JP" altLang="en-US" sz="1400" dirty="0" smtClean="0"/>
              <a:t>物理・化学についても収録者が手配でき次第作成</a:t>
            </a:r>
            <a:endParaRPr kumimoji="1" lang="en-US" altLang="ja-JP" sz="1400" dirty="0" smtClean="0"/>
          </a:p>
          <a:p>
            <a:endParaRPr lang="en-US" altLang="ja-JP" sz="1400" dirty="0" smtClean="0"/>
          </a:p>
          <a:p>
            <a:endParaRPr lang="en-US" altLang="ja-JP" sz="1400" dirty="0" smtClean="0"/>
          </a:p>
          <a:p>
            <a:r>
              <a:rPr kumimoji="1" lang="ja-JP" altLang="en-US" sz="1400" dirty="0" smtClean="0"/>
              <a:t>■ビジョンクエスト</a:t>
            </a:r>
            <a:endParaRPr kumimoji="1" lang="en-US" altLang="ja-JP" sz="1400" dirty="0" smtClean="0"/>
          </a:p>
          <a:p>
            <a:r>
              <a:rPr lang="ja-JP" altLang="en-US" sz="1400" dirty="0" smtClean="0"/>
              <a:t>　</a:t>
            </a:r>
            <a:r>
              <a:rPr lang="ja-JP" altLang="en-US" sz="1400" dirty="0" smtClean="0"/>
              <a:t>ビジョンクエストにマッチした問題集</a:t>
            </a:r>
            <a:endParaRPr lang="en-US" altLang="ja-JP" sz="1400" dirty="0" smtClean="0"/>
          </a:p>
          <a:p>
            <a:r>
              <a:rPr kumimoji="1" lang="ja-JP" altLang="en-US" sz="1400" dirty="0" smtClean="0"/>
              <a:t>「ビジョンクエスト　イングリッシュグラマー　２４」</a:t>
            </a:r>
            <a:endParaRPr kumimoji="1" lang="en-US" altLang="ja-JP" sz="1400" dirty="0" smtClean="0"/>
          </a:p>
          <a:p>
            <a:r>
              <a:rPr lang="ja-JP" altLang="en-US" sz="1400" dirty="0" smtClean="0"/>
              <a:t>「ビジョンクエスト　イングリッシュグラマー　４７</a:t>
            </a:r>
            <a:r>
              <a:rPr lang="ja-JP" altLang="en-US" sz="1400" dirty="0" smtClean="0"/>
              <a:t>」（ビジョンクエスト総合の発展をふくむ）</a:t>
            </a:r>
            <a:endParaRPr lang="en-US" altLang="ja-JP" sz="1400" dirty="0" smtClean="0"/>
          </a:p>
          <a:p>
            <a:endParaRPr kumimoji="1" lang="en-US" altLang="ja-JP" sz="1400" dirty="0" smtClean="0"/>
          </a:p>
        </p:txBody>
      </p:sp>
      <p:sp>
        <p:nvSpPr>
          <p:cNvPr id="14" name="テキスト ボックス 13"/>
          <p:cNvSpPr txBox="1"/>
          <p:nvPr/>
        </p:nvSpPr>
        <p:spPr>
          <a:xfrm>
            <a:off x="5214942" y="1071546"/>
            <a:ext cx="2857520" cy="369332"/>
          </a:xfrm>
          <a:prstGeom prst="rect">
            <a:avLst/>
          </a:prstGeom>
          <a:noFill/>
        </p:spPr>
        <p:txBody>
          <a:bodyPr wrap="square" rtlCol="0">
            <a:spAutoFit/>
          </a:bodyPr>
          <a:lstStyle/>
          <a:p>
            <a:r>
              <a:rPr lang="ja-JP" altLang="en-US" dirty="0" smtClean="0">
                <a:solidFill>
                  <a:srgbClr val="FF0000"/>
                </a:solidFill>
              </a:rPr>
              <a:t>作成</a:t>
            </a:r>
            <a:r>
              <a:rPr kumimoji="1" lang="ja-JP" altLang="en-US" dirty="0" smtClean="0">
                <a:solidFill>
                  <a:srgbClr val="FF0000"/>
                </a:solidFill>
              </a:rPr>
              <a:t>中　</a:t>
            </a:r>
            <a:r>
              <a:rPr kumimoji="1" lang="en-US" altLang="ja-JP" dirty="0" smtClean="0">
                <a:solidFill>
                  <a:srgbClr val="FF0000"/>
                </a:solidFill>
              </a:rPr>
              <a:t>8</a:t>
            </a:r>
            <a:r>
              <a:rPr kumimoji="1" lang="ja-JP" altLang="en-US" dirty="0" smtClean="0">
                <a:solidFill>
                  <a:srgbClr val="FF0000"/>
                </a:solidFill>
              </a:rPr>
              <a:t>月頃リリース予定</a:t>
            </a:r>
            <a:endParaRPr kumimoji="1" lang="ja-JP" altLang="en-US" dirty="0">
              <a:solidFill>
                <a:srgbClr val="FF00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57158" y="155556"/>
            <a:ext cx="8572560" cy="5909310"/>
          </a:xfrm>
          <a:prstGeom prst="rect">
            <a:avLst/>
          </a:prstGeom>
          <a:noFill/>
        </p:spPr>
        <p:txBody>
          <a:bodyPr wrap="square" rtlCol="0">
            <a:spAutoFit/>
          </a:bodyPr>
          <a:lstStyle/>
          <a:p>
            <a:r>
              <a:rPr kumimoji="1" lang="en-US" altLang="ja-JP" b="1" dirty="0" smtClean="0"/>
              <a:t>2018</a:t>
            </a:r>
            <a:r>
              <a:rPr lang="ja-JP" altLang="en-US" b="1" dirty="0" smtClean="0"/>
              <a:t>年　１～５月まで　システム変更済み</a:t>
            </a:r>
            <a:r>
              <a:rPr lang="ja-JP" altLang="en-US" b="1" dirty="0" smtClean="0"/>
              <a:t>内容</a:t>
            </a:r>
            <a:endParaRPr lang="en-US" altLang="ja-JP" b="1" dirty="0" smtClean="0"/>
          </a:p>
          <a:p>
            <a:endParaRPr kumimoji="1" lang="en-US" altLang="ja-JP" dirty="0" smtClean="0"/>
          </a:p>
          <a:p>
            <a:r>
              <a:rPr lang="ja-JP" altLang="en-US" dirty="0" smtClean="0"/>
              <a:t>・シャッフルテスト、</a:t>
            </a:r>
            <a:r>
              <a:rPr lang="en-US" altLang="ja-JP" dirty="0" smtClean="0"/>
              <a:t>Assist-RMT</a:t>
            </a:r>
            <a:r>
              <a:rPr lang="ja-JP" altLang="en-US" dirty="0" smtClean="0"/>
              <a:t>といった</a:t>
            </a:r>
            <a:r>
              <a:rPr lang="en-US" altLang="ja-JP" dirty="0" smtClean="0"/>
              <a:t>PDF</a:t>
            </a:r>
            <a:r>
              <a:rPr lang="ja-JP" altLang="en-US" dirty="0" smtClean="0"/>
              <a:t>ファイルダウンロード時に、</a:t>
            </a:r>
            <a:r>
              <a:rPr lang="en-US" altLang="ja-JP" dirty="0" smtClean="0"/>
              <a:t>PDF</a:t>
            </a:r>
            <a:r>
              <a:rPr lang="ja-JP" altLang="en-US" dirty="0" smtClean="0"/>
              <a:t>ファイル名はタイトルから引用するようにした。</a:t>
            </a:r>
            <a:endParaRPr lang="en-US" altLang="ja-JP" dirty="0" smtClean="0"/>
          </a:p>
          <a:p>
            <a:endParaRPr lang="en-US" altLang="ja-JP" dirty="0" smtClean="0"/>
          </a:p>
          <a:p>
            <a:r>
              <a:rPr lang="ja-JP" altLang="en-US" dirty="0" smtClean="0"/>
              <a:t>・生徒のアカウント通知の印刷時の連絡先を任意設定できるように変更</a:t>
            </a:r>
            <a:endParaRPr lang="en-US" altLang="ja-JP" dirty="0" smtClean="0"/>
          </a:p>
          <a:p>
            <a:r>
              <a:rPr lang="ja-JP" altLang="en-US" dirty="0" smtClean="0"/>
              <a:t>変更したい場合は本部へ連絡してください。</a:t>
            </a:r>
            <a:endParaRPr lang="en-US" altLang="ja-JP" dirty="0" smtClean="0"/>
          </a:p>
          <a:p>
            <a:endParaRPr lang="en-US" altLang="ja-JP" dirty="0" smtClean="0"/>
          </a:p>
          <a:p>
            <a:r>
              <a:rPr lang="ja-JP" altLang="en-US" dirty="0" smtClean="0"/>
              <a:t>・テンプレートの進行を最後までではなく、任意の地点でストップできるように変更</a:t>
            </a:r>
            <a:endParaRPr lang="en-US" altLang="ja-JP" dirty="0" smtClean="0"/>
          </a:p>
          <a:p>
            <a:endParaRPr kumimoji="1" lang="en-US" altLang="ja-JP" dirty="0" smtClean="0"/>
          </a:p>
          <a:p>
            <a:r>
              <a:rPr lang="ja-JP" altLang="en-US" dirty="0" smtClean="0"/>
              <a:t>・生徒サイトの開始ボタンを押した後の色を大きく変更</a:t>
            </a:r>
            <a:endParaRPr lang="en-US" altLang="ja-JP" dirty="0" smtClean="0"/>
          </a:p>
          <a:p>
            <a:endParaRPr kumimoji="1" lang="en-US" altLang="ja-JP" dirty="0" smtClean="0"/>
          </a:p>
          <a:p>
            <a:r>
              <a:rPr lang="ja-JP" altLang="en-US" dirty="0" smtClean="0"/>
              <a:t>・学習指導選択時に、テンプレートシリーズの進捗、達成度を表示</a:t>
            </a:r>
            <a:endParaRPr lang="en-US" altLang="ja-JP" dirty="0" smtClean="0"/>
          </a:p>
          <a:p>
            <a:endParaRPr lang="en-US" altLang="ja-JP" dirty="0" smtClean="0"/>
          </a:p>
          <a:p>
            <a:r>
              <a:rPr lang="ja-JP" altLang="en-US" dirty="0" smtClean="0"/>
              <a:t>・プルダウンによるリスト選択を、サジェスト表示に変更（在籍校マスタなど）</a:t>
            </a:r>
            <a:endParaRPr lang="en-US" altLang="ja-JP" dirty="0" smtClean="0"/>
          </a:p>
          <a:p>
            <a:endParaRPr lang="en-US" altLang="ja-JP" dirty="0" smtClean="0"/>
          </a:p>
          <a:p>
            <a:r>
              <a:rPr lang="ja-JP" altLang="en-US" dirty="0" smtClean="0"/>
              <a:t>・請求書の画面の表示を一部変更</a:t>
            </a:r>
            <a:endParaRPr lang="en-US" altLang="ja-JP" dirty="0" smtClean="0"/>
          </a:p>
          <a:p>
            <a:endParaRPr lang="en-US" altLang="ja-JP" dirty="0" smtClean="0"/>
          </a:p>
          <a:p>
            <a:r>
              <a:rPr lang="ja-JP" altLang="en-US" dirty="0" smtClean="0"/>
              <a:t>・</a:t>
            </a:r>
            <a:r>
              <a:rPr lang="en-US" altLang="ja-JP" dirty="0" err="1" smtClean="0"/>
              <a:t>teacher,manager</a:t>
            </a:r>
            <a:r>
              <a:rPr lang="ja-JP" altLang="en-US" dirty="0" smtClean="0"/>
              <a:t>ともに学習指導作成の際に、「追加」ボタンをスクロール先の下に設置</a:t>
            </a:r>
            <a:endParaRPr lang="en-US" altLang="ja-JP" dirty="0" smtClean="0"/>
          </a:p>
          <a:p>
            <a:endParaRPr lang="en-US" altLang="ja-JP" dirty="0" smtClean="0"/>
          </a:p>
          <a:p>
            <a:r>
              <a:rPr lang="ja-JP" altLang="en-US" dirty="0" smtClean="0"/>
              <a:t>・教材動画を</a:t>
            </a:r>
            <a:r>
              <a:rPr lang="en-US" altLang="ja-JP" dirty="0" smtClean="0"/>
              <a:t>MST</a:t>
            </a:r>
            <a:r>
              <a:rPr lang="ja-JP" altLang="en-US" dirty="0" smtClean="0"/>
              <a:t>という表記を削除しました</a:t>
            </a:r>
            <a:r>
              <a:rPr lang="ja-JP" altLang="en-US" dirty="0" smtClean="0"/>
              <a:t>。</a:t>
            </a:r>
            <a:endParaRPr lang="en-US" altLang="ja-JP"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57158" y="1571612"/>
            <a:ext cx="8572560" cy="3139321"/>
          </a:xfrm>
          <a:prstGeom prst="rect">
            <a:avLst/>
          </a:prstGeom>
          <a:noFill/>
        </p:spPr>
        <p:txBody>
          <a:bodyPr wrap="square" rtlCol="0">
            <a:spAutoFit/>
          </a:bodyPr>
          <a:lstStyle/>
          <a:p>
            <a:r>
              <a:rPr kumimoji="1" lang="en-US" altLang="ja-JP" b="1" dirty="0" smtClean="0"/>
              <a:t>2018</a:t>
            </a:r>
            <a:r>
              <a:rPr lang="ja-JP" altLang="en-US" b="1" dirty="0" smtClean="0"/>
              <a:t>年今後のシステム変更検討内容</a:t>
            </a:r>
            <a:endParaRPr lang="en-US" altLang="ja-JP" b="1" dirty="0" smtClean="0"/>
          </a:p>
          <a:p>
            <a:endParaRPr kumimoji="1" lang="en-US" altLang="ja-JP" dirty="0" smtClean="0"/>
          </a:p>
          <a:p>
            <a:r>
              <a:rPr lang="ja-JP" altLang="en-US" dirty="0" smtClean="0"/>
              <a:t>・生徒サイト　定期テスト対策の</a:t>
            </a:r>
            <a:r>
              <a:rPr lang="en-US" altLang="ja-JP" dirty="0" err="1" smtClean="0"/>
              <a:t>winpass</a:t>
            </a:r>
            <a:r>
              <a:rPr lang="ja-JP" altLang="en-US" dirty="0" smtClean="0"/>
              <a:t>の紐づけを削除し、教科書トレーニングで対応する</a:t>
            </a:r>
            <a:r>
              <a:rPr kumimoji="1" lang="en-US" altLang="ja-JP" dirty="0" smtClean="0"/>
              <a:t>(2019</a:t>
            </a:r>
            <a:r>
              <a:rPr kumimoji="1" lang="ja-JP" altLang="en-US" dirty="0" smtClean="0"/>
              <a:t>年春に変更予定）</a:t>
            </a:r>
            <a:endParaRPr kumimoji="1" lang="en-US" altLang="ja-JP" dirty="0" smtClean="0"/>
          </a:p>
          <a:p>
            <a:endParaRPr lang="en-US" altLang="ja-JP" dirty="0" smtClean="0"/>
          </a:p>
          <a:p>
            <a:r>
              <a:rPr lang="ja-JP" altLang="en-US" dirty="0" smtClean="0"/>
              <a:t>着手済み</a:t>
            </a:r>
            <a:endParaRPr lang="en-US" altLang="ja-JP" dirty="0" smtClean="0"/>
          </a:p>
          <a:p>
            <a:r>
              <a:rPr kumimoji="1" lang="ja-JP" altLang="en-US" dirty="0" smtClean="0"/>
              <a:t>・</a:t>
            </a:r>
            <a:r>
              <a:rPr lang="ja-JP" altLang="en-US" dirty="0" smtClean="0"/>
              <a:t>アシスト本部から、</a:t>
            </a:r>
            <a:r>
              <a:rPr lang="en-US" altLang="ja-JP" dirty="0" smtClean="0"/>
              <a:t>manager</a:t>
            </a:r>
            <a:r>
              <a:rPr lang="ja-JP" altLang="en-US" dirty="0" smtClean="0"/>
              <a:t>サイト、</a:t>
            </a:r>
            <a:r>
              <a:rPr lang="en-US" altLang="ja-JP" dirty="0" smtClean="0"/>
              <a:t>teacher</a:t>
            </a:r>
            <a:r>
              <a:rPr lang="ja-JP" altLang="en-US" dirty="0" smtClean="0"/>
              <a:t>サイトへのインフォメーション機能</a:t>
            </a:r>
            <a:endParaRPr lang="en-US" altLang="ja-JP" dirty="0" smtClean="0"/>
          </a:p>
          <a:p>
            <a:r>
              <a:rPr kumimoji="1" lang="ja-JP" altLang="en-US" dirty="0" smtClean="0"/>
              <a:t>（</a:t>
            </a:r>
            <a:r>
              <a:rPr kumimoji="1" lang="en-US" altLang="ja-JP" dirty="0" smtClean="0"/>
              <a:t>5</a:t>
            </a:r>
            <a:r>
              <a:rPr kumimoji="1" lang="ja-JP" altLang="en-US" dirty="0" smtClean="0"/>
              <a:t>月</a:t>
            </a:r>
            <a:r>
              <a:rPr kumimoji="1" lang="en-US" altLang="ja-JP" dirty="0" smtClean="0"/>
              <a:t>10</a:t>
            </a:r>
            <a:r>
              <a:rPr kumimoji="1" lang="ja-JP" altLang="en-US" dirty="0" smtClean="0"/>
              <a:t>日前後リリース）</a:t>
            </a:r>
            <a:endParaRPr kumimoji="1" lang="en-US" altLang="ja-JP" dirty="0" smtClean="0"/>
          </a:p>
          <a:p>
            <a:endParaRPr kumimoji="1" lang="en-US" altLang="ja-JP" dirty="0" smtClean="0"/>
          </a:p>
          <a:p>
            <a:r>
              <a:rPr kumimoji="1" lang="ja-JP" altLang="en-US" dirty="0" smtClean="0"/>
              <a:t>・生徒ログイン画面の表示を変更（</a:t>
            </a:r>
            <a:r>
              <a:rPr lang="en-US" altLang="ja-JP" dirty="0" smtClean="0"/>
              <a:t>6</a:t>
            </a:r>
            <a:r>
              <a:rPr kumimoji="1" lang="ja-JP" altLang="en-US" dirty="0" smtClean="0"/>
              <a:t>月</a:t>
            </a:r>
            <a:r>
              <a:rPr lang="ja-JP" altLang="en-US" dirty="0" smtClean="0"/>
              <a:t>初旬</a:t>
            </a:r>
            <a:r>
              <a:rPr kumimoji="1" lang="ja-JP" altLang="en-US" dirty="0" smtClean="0"/>
              <a:t>のリリース予定</a:t>
            </a:r>
            <a:r>
              <a:rPr lang="ja-JP" altLang="en-US" dirty="0" smtClean="0"/>
              <a:t>）</a:t>
            </a:r>
            <a:endParaRPr kumimoji="1" lang="en-US" altLang="ja-JP" dirty="0" smtClean="0"/>
          </a:p>
          <a:p>
            <a:endParaRPr kumimoji="1" lang="en-US" altLang="ja-JP" dirty="0" smtClean="0"/>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903</TotalTime>
  <Words>258</Words>
  <Application>Microsoft Office PowerPoint</Application>
  <PresentationFormat>画面に合わせる (4:3)</PresentationFormat>
  <Paragraphs>130</Paragraphs>
  <Slides>8</Slides>
  <Notes>1</Notes>
  <HiddenSlides>0</HiddenSlides>
  <MMClips>0</MMClips>
  <ScaleCrop>false</ScaleCrop>
  <HeadingPairs>
    <vt:vector size="6" baseType="variant">
      <vt:variant>
        <vt:lpstr>テーマ</vt:lpstr>
      </vt:variant>
      <vt:variant>
        <vt:i4>1</vt:i4>
      </vt:variant>
      <vt:variant>
        <vt:lpstr>埋め込まれた OLE サーバー</vt:lpstr>
      </vt:variant>
      <vt:variant>
        <vt:i4>1</vt:i4>
      </vt:variant>
      <vt:variant>
        <vt:lpstr>スライド タイトル</vt:lpstr>
      </vt:variant>
      <vt:variant>
        <vt:i4>8</vt:i4>
      </vt:variant>
    </vt:vector>
  </HeadingPairs>
  <TitlesOfParts>
    <vt:vector size="10" baseType="lpstr">
      <vt:lpstr>Office ​​テーマ</vt:lpstr>
      <vt:lpstr>Acrobat Document</vt:lpstr>
      <vt:lpstr>第32回　Assist勉強会</vt:lpstr>
      <vt:lpstr>スライド 2</vt:lpstr>
      <vt:lpstr>スライド 3</vt:lpstr>
      <vt:lpstr>スライド 4</vt:lpstr>
      <vt:lpstr>スライド 5</vt:lpstr>
      <vt:lpstr>スライド 6</vt:lpstr>
      <vt:lpstr>スライド 7</vt:lpstr>
      <vt:lpstr>スライド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がくげい デジタル教材パック 提案書</dc:title>
  <dc:creator>香川千尋</dc:creator>
  <cp:lastModifiedBy>S A</cp:lastModifiedBy>
  <cp:revision>169</cp:revision>
  <cp:lastPrinted>2017-02-09T00:22:58Z</cp:lastPrinted>
  <dcterms:created xsi:type="dcterms:W3CDTF">2015-09-18T21:59:09Z</dcterms:created>
  <dcterms:modified xsi:type="dcterms:W3CDTF">2018-05-07T03:11:35Z</dcterms:modified>
</cp:coreProperties>
</file>